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1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145BBF-0168-4E68-A084-EF1EA775BC8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0F29F6C-815F-466D-807A-B1AE430ACB32}">
      <dgm:prSet phldrT="[Tekst]"/>
      <dgm:spPr/>
      <dgm:t>
        <a:bodyPr/>
        <a:lstStyle/>
        <a:p>
          <a:r>
            <a:rPr lang="hr-HR" b="1" dirty="0" smtClean="0"/>
            <a:t>pohvala</a:t>
          </a:r>
          <a:endParaRPr lang="hr-HR" b="1" dirty="0"/>
        </a:p>
      </dgm:t>
    </dgm:pt>
    <dgm:pt modelId="{04839CEF-2E2F-4434-AC3E-6E8187E033D7}" type="parTrans" cxnId="{086EB0A5-3787-4DDB-99B2-2B498C263A14}">
      <dgm:prSet/>
      <dgm:spPr/>
      <dgm:t>
        <a:bodyPr/>
        <a:lstStyle/>
        <a:p>
          <a:endParaRPr lang="hr-HR"/>
        </a:p>
      </dgm:t>
    </dgm:pt>
    <dgm:pt modelId="{FDA7C517-123D-48B9-A124-DB1F24E9E1EF}" type="sibTrans" cxnId="{086EB0A5-3787-4DDB-99B2-2B498C263A14}">
      <dgm:prSet/>
      <dgm:spPr/>
      <dgm:t>
        <a:bodyPr/>
        <a:lstStyle/>
        <a:p>
          <a:endParaRPr lang="hr-HR"/>
        </a:p>
      </dgm:t>
    </dgm:pt>
    <dgm:pt modelId="{08634C45-1E85-4F6E-A35D-5C4337879631}">
      <dgm:prSet phldrT="[Tekst]"/>
      <dgm:spPr/>
      <dgm:t>
        <a:bodyPr/>
        <a:lstStyle/>
        <a:p>
          <a:r>
            <a:rPr lang="hr-HR" b="1" dirty="0" smtClean="0"/>
            <a:t>Što je potrebno </a:t>
          </a:r>
          <a:r>
            <a:rPr lang="hr-HR" b="1" dirty="0" smtClean="0"/>
            <a:t>poboljšati</a:t>
          </a:r>
          <a:endParaRPr lang="hr-HR" b="1" dirty="0"/>
        </a:p>
      </dgm:t>
    </dgm:pt>
    <dgm:pt modelId="{1E8C3EC0-5ED6-4E6C-8E51-32C1800CBD07}" type="parTrans" cxnId="{AA033208-3D47-4ABB-87DD-CB19D12F9B39}">
      <dgm:prSet/>
      <dgm:spPr/>
      <dgm:t>
        <a:bodyPr/>
        <a:lstStyle/>
        <a:p>
          <a:endParaRPr lang="hr-HR"/>
        </a:p>
      </dgm:t>
    </dgm:pt>
    <dgm:pt modelId="{5F1BB9A8-2A8B-4EC6-B4FC-9012267B404F}" type="sibTrans" cxnId="{AA033208-3D47-4ABB-87DD-CB19D12F9B39}">
      <dgm:prSet/>
      <dgm:spPr/>
      <dgm:t>
        <a:bodyPr/>
        <a:lstStyle/>
        <a:p>
          <a:endParaRPr lang="hr-HR"/>
        </a:p>
      </dgm:t>
    </dgm:pt>
    <dgm:pt modelId="{450E0BF5-E7D0-41A9-B0A0-5FAD1C4BD3F2}">
      <dgm:prSet phldrT="[Tekst]"/>
      <dgm:spPr/>
      <dgm:t>
        <a:bodyPr/>
        <a:lstStyle/>
        <a:p>
          <a:r>
            <a:rPr lang="hr-HR" b="1" dirty="0" smtClean="0"/>
            <a:t>preporuke</a:t>
          </a:r>
          <a:endParaRPr lang="hr-HR" b="1" dirty="0"/>
        </a:p>
      </dgm:t>
    </dgm:pt>
    <dgm:pt modelId="{F2B6B568-3568-4777-AC80-C655780794D7}" type="parTrans" cxnId="{1A78301B-6DF9-4766-B217-61951AAA7916}">
      <dgm:prSet/>
      <dgm:spPr/>
      <dgm:t>
        <a:bodyPr/>
        <a:lstStyle/>
        <a:p>
          <a:endParaRPr lang="hr-HR"/>
        </a:p>
      </dgm:t>
    </dgm:pt>
    <dgm:pt modelId="{A6C34EB4-BCA8-4027-8DED-50ACAD277114}" type="sibTrans" cxnId="{1A78301B-6DF9-4766-B217-61951AAA7916}">
      <dgm:prSet/>
      <dgm:spPr/>
      <dgm:t>
        <a:bodyPr/>
        <a:lstStyle/>
        <a:p>
          <a:endParaRPr lang="hr-HR"/>
        </a:p>
      </dgm:t>
    </dgm:pt>
    <dgm:pt modelId="{553431AA-6245-4ABC-A3C4-3EBD6BBBA366}" type="pres">
      <dgm:prSet presAssocID="{D3145BBF-0168-4E68-A084-EF1EA775BC85}" presName="Name0" presStyleCnt="0">
        <dgm:presLayoutVars>
          <dgm:dir/>
          <dgm:resizeHandles val="exact"/>
        </dgm:presLayoutVars>
      </dgm:prSet>
      <dgm:spPr/>
    </dgm:pt>
    <dgm:pt modelId="{E786490C-F5CA-479E-9F7D-79D4B2F65782}" type="pres">
      <dgm:prSet presAssocID="{00F29F6C-815F-466D-807A-B1AE430ACB32}" presName="node" presStyleLbl="node1" presStyleIdx="0" presStyleCnt="3" custScaleY="10808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88DE99D-03E9-4387-9168-5FA2206A4C94}" type="pres">
      <dgm:prSet presAssocID="{FDA7C517-123D-48B9-A124-DB1F24E9E1EF}" presName="sibTrans" presStyleLbl="sibTrans2D1" presStyleIdx="0" presStyleCnt="2"/>
      <dgm:spPr/>
      <dgm:t>
        <a:bodyPr/>
        <a:lstStyle/>
        <a:p>
          <a:endParaRPr lang="hr-HR"/>
        </a:p>
      </dgm:t>
    </dgm:pt>
    <dgm:pt modelId="{977060F1-F4BE-4E26-A906-CB7A91EEC352}" type="pres">
      <dgm:prSet presAssocID="{FDA7C517-123D-48B9-A124-DB1F24E9E1EF}" presName="connectorText" presStyleLbl="sibTrans2D1" presStyleIdx="0" presStyleCnt="2"/>
      <dgm:spPr/>
      <dgm:t>
        <a:bodyPr/>
        <a:lstStyle/>
        <a:p>
          <a:endParaRPr lang="hr-HR"/>
        </a:p>
      </dgm:t>
    </dgm:pt>
    <dgm:pt modelId="{6C0D72C5-BE3D-479C-B816-ADA48518B88D}" type="pres">
      <dgm:prSet presAssocID="{08634C45-1E85-4F6E-A35D-5C43378796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94507CB-CEA3-46A6-A923-92B29F87FB31}" type="pres">
      <dgm:prSet presAssocID="{5F1BB9A8-2A8B-4EC6-B4FC-9012267B404F}" presName="sibTrans" presStyleLbl="sibTrans2D1" presStyleIdx="1" presStyleCnt="2"/>
      <dgm:spPr/>
      <dgm:t>
        <a:bodyPr/>
        <a:lstStyle/>
        <a:p>
          <a:endParaRPr lang="hr-HR"/>
        </a:p>
      </dgm:t>
    </dgm:pt>
    <dgm:pt modelId="{36686669-7908-42C6-8BD0-61B274148B8E}" type="pres">
      <dgm:prSet presAssocID="{5F1BB9A8-2A8B-4EC6-B4FC-9012267B404F}" presName="connectorText" presStyleLbl="sibTrans2D1" presStyleIdx="1" presStyleCnt="2"/>
      <dgm:spPr/>
      <dgm:t>
        <a:bodyPr/>
        <a:lstStyle/>
        <a:p>
          <a:endParaRPr lang="hr-HR"/>
        </a:p>
      </dgm:t>
    </dgm:pt>
    <dgm:pt modelId="{F2B767BF-1813-4E75-B7DB-2F4802C26958}" type="pres">
      <dgm:prSet presAssocID="{450E0BF5-E7D0-41A9-B0A0-5FAD1C4BD3F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510E4BF7-C18B-4631-B9BE-87F315CEF90C}" type="presOf" srcId="{5F1BB9A8-2A8B-4EC6-B4FC-9012267B404F}" destId="{594507CB-CEA3-46A6-A923-92B29F87FB31}" srcOrd="0" destOrd="0" presId="urn:microsoft.com/office/officeart/2005/8/layout/process1"/>
    <dgm:cxn modelId="{6A5E7A77-4425-4410-89A3-20971F013789}" type="presOf" srcId="{D3145BBF-0168-4E68-A084-EF1EA775BC85}" destId="{553431AA-6245-4ABC-A3C4-3EBD6BBBA366}" srcOrd="0" destOrd="0" presId="urn:microsoft.com/office/officeart/2005/8/layout/process1"/>
    <dgm:cxn modelId="{91A80442-027A-4F0F-9A6C-0235B1E970F8}" type="presOf" srcId="{FDA7C517-123D-48B9-A124-DB1F24E9E1EF}" destId="{188DE99D-03E9-4387-9168-5FA2206A4C94}" srcOrd="0" destOrd="0" presId="urn:microsoft.com/office/officeart/2005/8/layout/process1"/>
    <dgm:cxn modelId="{A28DDB97-B8CC-4F83-8643-0A83B342E885}" type="presOf" srcId="{00F29F6C-815F-466D-807A-B1AE430ACB32}" destId="{E786490C-F5CA-479E-9F7D-79D4B2F65782}" srcOrd="0" destOrd="0" presId="urn:microsoft.com/office/officeart/2005/8/layout/process1"/>
    <dgm:cxn modelId="{C4EA35B6-A492-4F4E-84AF-F527D4A277F4}" type="presOf" srcId="{5F1BB9A8-2A8B-4EC6-B4FC-9012267B404F}" destId="{36686669-7908-42C6-8BD0-61B274148B8E}" srcOrd="1" destOrd="0" presId="urn:microsoft.com/office/officeart/2005/8/layout/process1"/>
    <dgm:cxn modelId="{E7F25483-7A06-4C2D-9227-6423F0141AAC}" type="presOf" srcId="{FDA7C517-123D-48B9-A124-DB1F24E9E1EF}" destId="{977060F1-F4BE-4E26-A906-CB7A91EEC352}" srcOrd="1" destOrd="0" presId="urn:microsoft.com/office/officeart/2005/8/layout/process1"/>
    <dgm:cxn modelId="{086EB0A5-3787-4DDB-99B2-2B498C263A14}" srcId="{D3145BBF-0168-4E68-A084-EF1EA775BC85}" destId="{00F29F6C-815F-466D-807A-B1AE430ACB32}" srcOrd="0" destOrd="0" parTransId="{04839CEF-2E2F-4434-AC3E-6E8187E033D7}" sibTransId="{FDA7C517-123D-48B9-A124-DB1F24E9E1EF}"/>
    <dgm:cxn modelId="{AA033208-3D47-4ABB-87DD-CB19D12F9B39}" srcId="{D3145BBF-0168-4E68-A084-EF1EA775BC85}" destId="{08634C45-1E85-4F6E-A35D-5C4337879631}" srcOrd="1" destOrd="0" parTransId="{1E8C3EC0-5ED6-4E6C-8E51-32C1800CBD07}" sibTransId="{5F1BB9A8-2A8B-4EC6-B4FC-9012267B404F}"/>
    <dgm:cxn modelId="{BB379631-A3ED-400E-998C-94612FBEE9A3}" type="presOf" srcId="{08634C45-1E85-4F6E-A35D-5C4337879631}" destId="{6C0D72C5-BE3D-479C-B816-ADA48518B88D}" srcOrd="0" destOrd="0" presId="urn:microsoft.com/office/officeart/2005/8/layout/process1"/>
    <dgm:cxn modelId="{F4D157EC-EF8A-4E5D-BA76-D6D3A8EF0BE7}" type="presOf" srcId="{450E0BF5-E7D0-41A9-B0A0-5FAD1C4BD3F2}" destId="{F2B767BF-1813-4E75-B7DB-2F4802C26958}" srcOrd="0" destOrd="0" presId="urn:microsoft.com/office/officeart/2005/8/layout/process1"/>
    <dgm:cxn modelId="{1A78301B-6DF9-4766-B217-61951AAA7916}" srcId="{D3145BBF-0168-4E68-A084-EF1EA775BC85}" destId="{450E0BF5-E7D0-41A9-B0A0-5FAD1C4BD3F2}" srcOrd="2" destOrd="0" parTransId="{F2B6B568-3568-4777-AC80-C655780794D7}" sibTransId="{A6C34EB4-BCA8-4027-8DED-50ACAD277114}"/>
    <dgm:cxn modelId="{5C39B9FD-F199-4E44-B299-C318E4D55981}" type="presParOf" srcId="{553431AA-6245-4ABC-A3C4-3EBD6BBBA366}" destId="{E786490C-F5CA-479E-9F7D-79D4B2F65782}" srcOrd="0" destOrd="0" presId="urn:microsoft.com/office/officeart/2005/8/layout/process1"/>
    <dgm:cxn modelId="{0037EF70-E3E2-4EC8-B18C-ABD258B8AB6F}" type="presParOf" srcId="{553431AA-6245-4ABC-A3C4-3EBD6BBBA366}" destId="{188DE99D-03E9-4387-9168-5FA2206A4C94}" srcOrd="1" destOrd="0" presId="urn:microsoft.com/office/officeart/2005/8/layout/process1"/>
    <dgm:cxn modelId="{3DC250C3-D9F9-49B9-BD89-AA2BC14FA2B2}" type="presParOf" srcId="{188DE99D-03E9-4387-9168-5FA2206A4C94}" destId="{977060F1-F4BE-4E26-A906-CB7A91EEC352}" srcOrd="0" destOrd="0" presId="urn:microsoft.com/office/officeart/2005/8/layout/process1"/>
    <dgm:cxn modelId="{3FD13AC7-36B7-470D-8FE9-C075ECE32693}" type="presParOf" srcId="{553431AA-6245-4ABC-A3C4-3EBD6BBBA366}" destId="{6C0D72C5-BE3D-479C-B816-ADA48518B88D}" srcOrd="2" destOrd="0" presId="urn:microsoft.com/office/officeart/2005/8/layout/process1"/>
    <dgm:cxn modelId="{FA278D4F-F9EC-4181-95A3-55FBE1516D5D}" type="presParOf" srcId="{553431AA-6245-4ABC-A3C4-3EBD6BBBA366}" destId="{594507CB-CEA3-46A6-A923-92B29F87FB31}" srcOrd="3" destOrd="0" presId="urn:microsoft.com/office/officeart/2005/8/layout/process1"/>
    <dgm:cxn modelId="{DE64E2C0-D9F6-4BB0-A1B4-B8FE0F875366}" type="presParOf" srcId="{594507CB-CEA3-46A6-A923-92B29F87FB31}" destId="{36686669-7908-42C6-8BD0-61B274148B8E}" srcOrd="0" destOrd="0" presId="urn:microsoft.com/office/officeart/2005/8/layout/process1"/>
    <dgm:cxn modelId="{81895015-670B-4A4E-A616-5E9715669CFB}" type="presParOf" srcId="{553431AA-6245-4ABC-A3C4-3EBD6BBBA366}" destId="{F2B767BF-1813-4E75-B7DB-2F4802C2695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86490C-F5CA-479E-9F7D-79D4B2F65782}">
      <dsp:nvSpPr>
        <dsp:cNvPr id="0" name=""/>
        <dsp:cNvSpPr/>
      </dsp:nvSpPr>
      <dsp:spPr>
        <a:xfrm>
          <a:off x="6592" y="1000131"/>
          <a:ext cx="1970474" cy="1277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pohvala</a:t>
          </a:r>
          <a:endParaRPr lang="hr-HR" sz="2300" b="1" kern="1200" dirty="0"/>
        </a:p>
      </dsp:txBody>
      <dsp:txXfrm>
        <a:off x="6592" y="1000131"/>
        <a:ext cx="1970474" cy="1277919"/>
      </dsp:txXfrm>
    </dsp:sp>
    <dsp:sp modelId="{188DE99D-03E9-4387-9168-5FA2206A4C94}">
      <dsp:nvSpPr>
        <dsp:cNvPr id="0" name=""/>
        <dsp:cNvSpPr/>
      </dsp:nvSpPr>
      <dsp:spPr>
        <a:xfrm>
          <a:off x="2174115" y="1394752"/>
          <a:ext cx="417740" cy="488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900" kern="1200"/>
        </a:p>
      </dsp:txBody>
      <dsp:txXfrm>
        <a:off x="2174115" y="1394752"/>
        <a:ext cx="417740" cy="488677"/>
      </dsp:txXfrm>
    </dsp:sp>
    <dsp:sp modelId="{6C0D72C5-BE3D-479C-B816-ADA48518B88D}">
      <dsp:nvSpPr>
        <dsp:cNvPr id="0" name=""/>
        <dsp:cNvSpPr/>
      </dsp:nvSpPr>
      <dsp:spPr>
        <a:xfrm>
          <a:off x="2765257" y="1047948"/>
          <a:ext cx="1970474" cy="1182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Što je potrebno </a:t>
          </a:r>
          <a:r>
            <a:rPr lang="hr-HR" sz="2300" b="1" kern="1200" dirty="0" smtClean="0"/>
            <a:t>poboljšati</a:t>
          </a:r>
          <a:endParaRPr lang="hr-HR" sz="2300" b="1" kern="1200" dirty="0"/>
        </a:p>
      </dsp:txBody>
      <dsp:txXfrm>
        <a:off x="2765257" y="1047948"/>
        <a:ext cx="1970474" cy="1182284"/>
      </dsp:txXfrm>
    </dsp:sp>
    <dsp:sp modelId="{594507CB-CEA3-46A6-A923-92B29F87FB31}">
      <dsp:nvSpPr>
        <dsp:cNvPr id="0" name=""/>
        <dsp:cNvSpPr/>
      </dsp:nvSpPr>
      <dsp:spPr>
        <a:xfrm>
          <a:off x="4932779" y="1394752"/>
          <a:ext cx="417740" cy="4886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900" kern="1200"/>
        </a:p>
      </dsp:txBody>
      <dsp:txXfrm>
        <a:off x="4932779" y="1394752"/>
        <a:ext cx="417740" cy="488677"/>
      </dsp:txXfrm>
    </dsp:sp>
    <dsp:sp modelId="{F2B767BF-1813-4E75-B7DB-2F4802C26958}">
      <dsp:nvSpPr>
        <dsp:cNvPr id="0" name=""/>
        <dsp:cNvSpPr/>
      </dsp:nvSpPr>
      <dsp:spPr>
        <a:xfrm>
          <a:off x="5523922" y="1047948"/>
          <a:ext cx="1970474" cy="11822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b="1" kern="1200" dirty="0" smtClean="0"/>
            <a:t>preporuke</a:t>
          </a:r>
          <a:endParaRPr lang="hr-HR" sz="2300" b="1" kern="1200" dirty="0"/>
        </a:p>
      </dsp:txBody>
      <dsp:txXfrm>
        <a:off x="5523922" y="1047948"/>
        <a:ext cx="1970474" cy="1182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5B9345-394B-4884-973D-1DA71D4331DE}" type="datetimeFigureOut">
              <a:rPr lang="sr-Latn-CS" smtClean="0"/>
              <a:pPr/>
              <a:t>28.8.2018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C97D87-494B-4787-9DE7-E6ED37CEBAC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Nadzor nad radom nastavnika strukovnih predmeta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dirty="0" err="1" smtClean="0">
                <a:solidFill>
                  <a:schemeClr val="tx1"/>
                </a:solidFill>
              </a:rPr>
              <a:t>Gracijela</a:t>
            </a:r>
            <a:r>
              <a:rPr lang="hr-HR" dirty="0" smtClean="0">
                <a:solidFill>
                  <a:schemeClr val="tx1"/>
                </a:solidFill>
              </a:rPr>
              <a:t> Marijanović</a:t>
            </a:r>
          </a:p>
          <a:p>
            <a:pPr algn="r"/>
            <a:r>
              <a:rPr lang="hr-HR" dirty="0" smtClean="0">
                <a:solidFill>
                  <a:schemeClr val="tx1"/>
                </a:solidFill>
              </a:rPr>
              <a:t>31.8.2018.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 Profesionalni razvoj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Unapređivanje kompetencija</a:t>
            </a:r>
          </a:p>
          <a:p>
            <a:r>
              <a:rPr lang="hr-HR" dirty="0" smtClean="0"/>
              <a:t>Sudjelovanje u različitim edukacijama</a:t>
            </a:r>
          </a:p>
          <a:p>
            <a:r>
              <a:rPr lang="hr-HR" dirty="0" smtClean="0"/>
              <a:t>Autor/koautor udžbenika, priručnika…</a:t>
            </a:r>
          </a:p>
          <a:p>
            <a:r>
              <a:rPr lang="hr-HR" dirty="0" smtClean="0"/>
              <a:t>Suradnja  s kolegama… 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Nalaz i mišljenje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Savjetnik pruža stručnu pomoć</a:t>
            </a:r>
          </a:p>
          <a:p>
            <a:r>
              <a:rPr lang="hr-HR" dirty="0" smtClean="0"/>
              <a:t>Potpora u svim segmentima</a:t>
            </a:r>
          </a:p>
        </p:txBody>
      </p:sp>
      <p:graphicFrame>
        <p:nvGraphicFramePr>
          <p:cNvPr id="4" name="Dijagram 3"/>
          <p:cNvGraphicFramePr/>
          <p:nvPr/>
        </p:nvGraphicFramePr>
        <p:xfrm>
          <a:off x="571472" y="2857496"/>
          <a:ext cx="7500990" cy="3278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Izvješće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r-HR" dirty="0" smtClean="0"/>
              <a:t>Nakon obavljenog nadzora nad radom nastavnika, stručni savjetnik je dužan u roku od </a:t>
            </a:r>
            <a:r>
              <a:rPr lang="hr-HR" b="1" dirty="0" smtClean="0"/>
              <a:t>sedam dana</a:t>
            </a:r>
            <a:r>
              <a:rPr lang="hr-HR" dirty="0" smtClean="0"/>
              <a:t> napisati izviješće, koje se dostavlja nadležnom ministarstvu i školi u kojoj je izvršen nadzor.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radionica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Zadatak: na osnovu nastavne pripreme nastavnika dati preporuke te izraditi izvješće.</a:t>
            </a:r>
          </a:p>
          <a:p>
            <a:endParaRPr lang="hr-HR" dirty="0" smtClean="0"/>
          </a:p>
          <a:p>
            <a:r>
              <a:rPr lang="hr-HR" dirty="0" smtClean="0"/>
              <a:t>Metode i oblici rada:</a:t>
            </a:r>
          </a:p>
          <a:p>
            <a:pPr lvl="1"/>
            <a:r>
              <a:rPr lang="hr-HR" dirty="0" smtClean="0"/>
              <a:t>Rad u skupinama</a:t>
            </a:r>
          </a:p>
          <a:p>
            <a:pPr lvl="1"/>
            <a:r>
              <a:rPr lang="hr-HR" dirty="0" smtClean="0"/>
              <a:t>Usmena prezentacija i metoda pisanja</a:t>
            </a:r>
          </a:p>
          <a:p>
            <a:r>
              <a:rPr lang="hr-HR" dirty="0" smtClean="0"/>
              <a:t>Materijali:</a:t>
            </a:r>
          </a:p>
          <a:p>
            <a:pPr lvl="1"/>
            <a:r>
              <a:rPr lang="hr-HR" dirty="0" smtClean="0"/>
              <a:t>Pisana priprema</a:t>
            </a:r>
          </a:p>
          <a:p>
            <a:pPr lvl="1"/>
            <a:r>
              <a:rPr lang="hr-HR" dirty="0" smtClean="0"/>
              <a:t>Protokol o praćenju nastave</a:t>
            </a:r>
          </a:p>
          <a:p>
            <a:pPr lvl="1"/>
            <a:r>
              <a:rPr lang="hr-HR" dirty="0" smtClean="0"/>
              <a:t>izvješće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algn="ctr">
              <a:buNone/>
            </a:pPr>
            <a:r>
              <a:rPr lang="hr-HR" sz="4000" dirty="0" smtClean="0"/>
              <a:t>HVALA NA POZORNOSTI!</a:t>
            </a:r>
          </a:p>
          <a:p>
            <a:pPr algn="ctr">
              <a:buNone/>
            </a:pPr>
            <a:endParaRPr lang="hr-HR" sz="4000" dirty="0" smtClean="0"/>
          </a:p>
          <a:p>
            <a:pPr algn="ctr">
              <a:buNone/>
            </a:pPr>
            <a:r>
              <a:rPr lang="hr-HR" sz="4000" dirty="0" smtClean="0">
                <a:sym typeface="Wingdings" pitchFamily="2" charset="2"/>
              </a:rPr>
              <a:t></a:t>
            </a:r>
            <a:endParaRPr lang="hr-H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Protokol praćenja nastavnog procesa</a:t>
            </a:r>
          </a:p>
          <a:p>
            <a:r>
              <a:rPr lang="hr-HR" dirty="0" smtClean="0"/>
              <a:t>Oblasti koje stručni savjetnik prati</a:t>
            </a:r>
          </a:p>
          <a:p>
            <a:r>
              <a:rPr lang="hr-HR" dirty="0" smtClean="0"/>
              <a:t>Izvješće o </a:t>
            </a:r>
            <a:r>
              <a:rPr lang="hr-HR" dirty="0" err="1" smtClean="0"/>
              <a:t>užestručnom</a:t>
            </a:r>
            <a:r>
              <a:rPr lang="hr-HR" dirty="0" smtClean="0"/>
              <a:t> nadzoru</a:t>
            </a:r>
          </a:p>
          <a:p>
            <a:r>
              <a:rPr lang="hr-HR" dirty="0" smtClean="0"/>
              <a:t>radionica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Protokol praćenja nastavnog procesa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Priprema nastavnog sata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Izvedba nastavnog sata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 odnosu na učenike i nastavnika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Mišljenje o nastavniku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Ostala zapažanja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Savjeti za daljnje unapređenje rada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Mišljenje o radu nastavnika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Oblasti koje stručni savjetnik prati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Planiranje </a:t>
            </a:r>
            <a:r>
              <a:rPr lang="hr-HR" smtClean="0"/>
              <a:t>i programiranje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Učenje i poučavanje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Praćenje i vrednovanje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Kreiranje okruženja za učenje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Suradnja s obitelji i zajednicom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Profesionalni razvoj</a:t>
            </a:r>
          </a:p>
          <a:p>
            <a:pPr marL="514350" indent="-514350"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1. Planiranje i programiranje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Godišnji, mjesečni planovi, pripreme…</a:t>
            </a:r>
          </a:p>
          <a:p>
            <a:r>
              <a:rPr lang="hr-HR" dirty="0" smtClean="0"/>
              <a:t>Ciljevi, metode, zadatci, ishodi, …</a:t>
            </a:r>
          </a:p>
          <a:p>
            <a:r>
              <a:rPr lang="hr-HR" dirty="0" smtClean="0"/>
              <a:t>Izvannastavne aktivnosti, izvanškolske aktivnosti…</a:t>
            </a:r>
          </a:p>
          <a:p>
            <a:r>
              <a:rPr lang="hr-HR" dirty="0" smtClean="0"/>
              <a:t>Praktična nastava, stručna praksa</a:t>
            </a:r>
            <a:endParaRPr lang="hr-HR" dirty="0"/>
          </a:p>
        </p:txBody>
      </p:sp>
      <p:pic>
        <p:nvPicPr>
          <p:cNvPr id="10244" name="Picture 4" descr="Povezana sl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4214818"/>
            <a:ext cx="3662353" cy="20709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Učenje i poučavanje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Realizacija učenja i poučavanja u skladu s planiranim (ciljevi, metode….)</a:t>
            </a:r>
          </a:p>
          <a:p>
            <a:r>
              <a:rPr lang="hr-HR" dirty="0" smtClean="0"/>
              <a:t>Početak-motivacija-izmjena aktivnosti, interaktivnost, ključni pojmovi…</a:t>
            </a:r>
          </a:p>
          <a:p>
            <a:r>
              <a:rPr lang="hr-HR" dirty="0" smtClean="0"/>
              <a:t>Povezanost s praksom…praktični primjeri</a:t>
            </a:r>
          </a:p>
          <a:p>
            <a:r>
              <a:rPr lang="hr-HR" dirty="0" smtClean="0"/>
              <a:t>Različite nastavne metode (aktivnosti)</a:t>
            </a:r>
          </a:p>
          <a:p>
            <a:r>
              <a:rPr lang="hr-HR" dirty="0" smtClean="0"/>
              <a:t>Komunikacija</a:t>
            </a:r>
          </a:p>
          <a:p>
            <a:r>
              <a:rPr lang="hr-HR" dirty="0" smtClean="0"/>
              <a:t>Praktična nastava</a:t>
            </a:r>
          </a:p>
        </p:txBody>
      </p:sp>
      <p:sp>
        <p:nvSpPr>
          <p:cNvPr id="9218" name="AutoShape 2" descr="Slikovni rezultat za nasta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220" name="AutoShape 4" descr="Slikovni rezultat za nasta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9222" name="Picture 6" descr="Povezana sl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4383888"/>
            <a:ext cx="3429004" cy="222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Praćenje i vrednovanje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Kontinuirano praćenje </a:t>
            </a:r>
          </a:p>
          <a:p>
            <a:r>
              <a:rPr lang="hr-HR" dirty="0" smtClean="0"/>
              <a:t>Kontinuirano ocjenjivanje</a:t>
            </a:r>
          </a:p>
          <a:p>
            <a:r>
              <a:rPr lang="hr-HR" dirty="0" smtClean="0"/>
              <a:t>Kriteriji ocjenjivanja</a:t>
            </a:r>
          </a:p>
          <a:p>
            <a:r>
              <a:rPr lang="hr-HR" dirty="0" smtClean="0"/>
              <a:t>Povratna informacija</a:t>
            </a:r>
          </a:p>
          <a:p>
            <a:endParaRPr lang="hr-HR" dirty="0"/>
          </a:p>
        </p:txBody>
      </p:sp>
      <p:pic>
        <p:nvPicPr>
          <p:cNvPr id="8194" name="Picture 2" descr="Slikovni rezultat za ocjenjivan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3643314"/>
            <a:ext cx="4076686" cy="3060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4. okružje za učenje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Nastavna sredstva, didaktički materijal</a:t>
            </a:r>
          </a:p>
          <a:p>
            <a:r>
              <a:rPr lang="hr-HR" dirty="0" err="1" smtClean="0"/>
              <a:t>Socio</a:t>
            </a:r>
            <a:r>
              <a:rPr lang="hr-HR" dirty="0" smtClean="0"/>
              <a:t>-emocionalno okružje</a:t>
            </a:r>
          </a:p>
          <a:p>
            <a:pPr lvl="1"/>
            <a:r>
              <a:rPr lang="hr-HR" dirty="0" smtClean="0"/>
              <a:t>Zajednički rad</a:t>
            </a:r>
          </a:p>
          <a:p>
            <a:pPr lvl="1"/>
            <a:r>
              <a:rPr lang="hr-HR" dirty="0" smtClean="0"/>
              <a:t>Jednakost</a:t>
            </a:r>
          </a:p>
          <a:p>
            <a:pPr lvl="1"/>
            <a:r>
              <a:rPr lang="hr-HR" dirty="0" smtClean="0"/>
              <a:t>Sloboda mišljenja</a:t>
            </a:r>
          </a:p>
          <a:p>
            <a:pPr lvl="1"/>
            <a:r>
              <a:rPr lang="hr-HR" dirty="0" smtClean="0"/>
              <a:t>Pozitivan utjecaj na ponašanje učenika</a:t>
            </a:r>
            <a:endParaRPr lang="hr-HR" dirty="0"/>
          </a:p>
        </p:txBody>
      </p:sp>
      <p:pic>
        <p:nvPicPr>
          <p:cNvPr id="4" name="Picture 2" descr="Povezana sl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17707"/>
            <a:ext cx="2690810" cy="2497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 Suradnja s obitelji i zajednicom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Komunikacija s roditeljima/starateljima</a:t>
            </a:r>
          </a:p>
          <a:p>
            <a:r>
              <a:rPr lang="hr-HR" dirty="0" smtClean="0"/>
              <a:t>Kodeks ponašanja u školi</a:t>
            </a:r>
          </a:p>
          <a:p>
            <a:r>
              <a:rPr lang="hr-HR" dirty="0" smtClean="0"/>
              <a:t>Kriteriji ocjenjivanja</a:t>
            </a:r>
          </a:p>
          <a:p>
            <a:r>
              <a:rPr lang="hr-HR" dirty="0" smtClean="0"/>
              <a:t>Različite aktivnosti u koje je uključen…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623</TotalTime>
  <Words>319</Words>
  <Application>Microsoft Office PowerPoint</Application>
  <PresentationFormat>Prikaz na zaslonu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Bogatstvo</vt:lpstr>
      <vt:lpstr>Nadzor nad radom nastavnika strukovnih predmeta</vt:lpstr>
      <vt:lpstr>sadržaj</vt:lpstr>
      <vt:lpstr>Protokol praćenja nastavnog procesa</vt:lpstr>
      <vt:lpstr>Oblasti koje stručni savjetnik prati</vt:lpstr>
      <vt:lpstr>1. Planiranje i programiranje</vt:lpstr>
      <vt:lpstr>2. Učenje i poučavanje</vt:lpstr>
      <vt:lpstr>3. Praćenje i vrednovanje</vt:lpstr>
      <vt:lpstr>4. okružje za učenje</vt:lpstr>
      <vt:lpstr>5. Suradnja s obitelji i zajednicom</vt:lpstr>
      <vt:lpstr>6. Profesionalni razvoj</vt:lpstr>
      <vt:lpstr>Nalaz i mišljenje</vt:lpstr>
      <vt:lpstr>Izvješće </vt:lpstr>
      <vt:lpstr>radionica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Nadzor nad radom nastavnika strukovnih predmeta</dc:title>
  <dc:creator>Korisnik</dc:creator>
  <cp:lastModifiedBy>Korisnik</cp:lastModifiedBy>
  <cp:revision>59</cp:revision>
  <dcterms:created xsi:type="dcterms:W3CDTF">2018-08-10T15:46:50Z</dcterms:created>
  <dcterms:modified xsi:type="dcterms:W3CDTF">2018-08-28T08:49:57Z</dcterms:modified>
</cp:coreProperties>
</file>