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30"/>
  </p:notesMasterIdLst>
  <p:sldIdLst>
    <p:sldId id="256" r:id="rId2"/>
    <p:sldId id="276" r:id="rId3"/>
    <p:sldId id="277" r:id="rId4"/>
    <p:sldId id="257" r:id="rId5"/>
    <p:sldId id="258" r:id="rId6"/>
    <p:sldId id="263" r:id="rId7"/>
    <p:sldId id="278" r:id="rId8"/>
    <p:sldId id="261" r:id="rId9"/>
    <p:sldId id="262" r:id="rId10"/>
    <p:sldId id="264" r:id="rId11"/>
    <p:sldId id="290" r:id="rId12"/>
    <p:sldId id="279" r:id="rId13"/>
    <p:sldId id="280" r:id="rId14"/>
    <p:sldId id="281" r:id="rId15"/>
    <p:sldId id="282" r:id="rId16"/>
    <p:sldId id="283" r:id="rId17"/>
    <p:sldId id="284" r:id="rId18"/>
    <p:sldId id="285" r:id="rId19"/>
    <p:sldId id="266" r:id="rId20"/>
    <p:sldId id="267" r:id="rId21"/>
    <p:sldId id="268" r:id="rId22"/>
    <p:sldId id="269" r:id="rId23"/>
    <p:sldId id="270" r:id="rId24"/>
    <p:sldId id="271" r:id="rId25"/>
    <p:sldId id="272" r:id="rId26"/>
    <p:sldId id="288" r:id="rId27"/>
    <p:sldId id="273" r:id="rId28"/>
    <p:sldId id="289" r:id="rId29"/>
  </p:sldIdLst>
  <p:sldSz cx="9144000" cy="6858000" type="screen4x3"/>
  <p:notesSz cx="6858000" cy="9144000"/>
  <p:defaultTextStyle>
    <a:defPPr>
      <a:defRPr lang="sr-Latn-C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6" d="100"/>
          <a:sy n="86" d="100"/>
        </p:scale>
        <p:origin x="-149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AF643F2-3627-4C0F-9060-E5538060BAE9}" type="doc">
      <dgm:prSet loTypeId="urn:microsoft.com/office/officeart/2005/8/layout/cycle5" loCatId="cycle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hr-HR"/>
        </a:p>
      </dgm:t>
    </dgm:pt>
    <dgm:pt modelId="{65B019F8-75AD-40A6-9AD6-906155613795}">
      <dgm:prSet phldrT="[Tekst]" custT="1"/>
      <dgm:spPr/>
      <dgm:t>
        <a:bodyPr/>
        <a:lstStyle/>
        <a:p>
          <a:r>
            <a:rPr lang="hr-HR" sz="2500" dirty="0" smtClean="0"/>
            <a:t>Vrednovanje rezultata rada škole</a:t>
          </a:r>
          <a:endParaRPr lang="hr-HR" sz="2500" dirty="0"/>
        </a:p>
      </dgm:t>
    </dgm:pt>
    <dgm:pt modelId="{48E12E85-E37E-4D60-BFBA-4531E598374D}" type="parTrans" cxnId="{443251B7-9883-4EA8-AFC9-A67704E61BFB}">
      <dgm:prSet/>
      <dgm:spPr/>
      <dgm:t>
        <a:bodyPr/>
        <a:lstStyle/>
        <a:p>
          <a:endParaRPr lang="hr-HR"/>
        </a:p>
      </dgm:t>
    </dgm:pt>
    <dgm:pt modelId="{6C39BF02-2DF4-4CB8-A3CD-025DED6564BA}" type="sibTrans" cxnId="{443251B7-9883-4EA8-AFC9-A67704E61BFB}">
      <dgm:prSet/>
      <dgm:spPr/>
      <dgm:t>
        <a:bodyPr/>
        <a:lstStyle/>
        <a:p>
          <a:endParaRPr lang="hr-HR"/>
        </a:p>
      </dgm:t>
    </dgm:pt>
    <dgm:pt modelId="{F7177E29-1BDE-4A44-ADB4-996E8CAD74C6}">
      <dgm:prSet phldrT="[Tekst]" custT="1"/>
      <dgm:spPr/>
      <dgm:t>
        <a:bodyPr/>
        <a:lstStyle/>
        <a:p>
          <a:r>
            <a:rPr lang="hr-HR" sz="2500" dirty="0" smtClean="0"/>
            <a:t>Utvrđeni prioriteti</a:t>
          </a:r>
          <a:endParaRPr lang="hr-HR" sz="2500" dirty="0"/>
        </a:p>
      </dgm:t>
    </dgm:pt>
    <dgm:pt modelId="{7840980D-4F28-495C-9294-F12C21E81F88}" type="parTrans" cxnId="{5016F584-4450-4E62-8028-0A50E70BED36}">
      <dgm:prSet/>
      <dgm:spPr/>
      <dgm:t>
        <a:bodyPr/>
        <a:lstStyle/>
        <a:p>
          <a:endParaRPr lang="hr-HR"/>
        </a:p>
      </dgm:t>
    </dgm:pt>
    <dgm:pt modelId="{0AA2148F-01F2-4A96-A38A-EA05026DFB9E}" type="sibTrans" cxnId="{5016F584-4450-4E62-8028-0A50E70BED36}">
      <dgm:prSet/>
      <dgm:spPr/>
      <dgm:t>
        <a:bodyPr/>
        <a:lstStyle/>
        <a:p>
          <a:endParaRPr lang="hr-HR"/>
        </a:p>
      </dgm:t>
    </dgm:pt>
    <dgm:pt modelId="{94151CDC-6DBC-4A21-BDCE-3883AF81668A}">
      <dgm:prSet phldrT="[Tekst]"/>
      <dgm:spPr/>
      <dgm:t>
        <a:bodyPr/>
        <a:lstStyle/>
        <a:p>
          <a:r>
            <a:rPr lang="hr-HR" dirty="0" smtClean="0"/>
            <a:t>Mjere za otklanjanje postojećih slabosti i unapređenje rada</a:t>
          </a:r>
          <a:endParaRPr lang="hr-HR" dirty="0"/>
        </a:p>
      </dgm:t>
    </dgm:pt>
    <dgm:pt modelId="{C1E18CEE-DEF1-498E-B714-B7E7F408F36E}" type="parTrans" cxnId="{8B23AD78-57FA-4DFA-9C31-1CE8B189BE3A}">
      <dgm:prSet/>
      <dgm:spPr/>
      <dgm:t>
        <a:bodyPr/>
        <a:lstStyle/>
        <a:p>
          <a:endParaRPr lang="hr-HR"/>
        </a:p>
      </dgm:t>
    </dgm:pt>
    <dgm:pt modelId="{63D05CE8-A8C2-47A9-AB76-07025BD1A031}" type="sibTrans" cxnId="{8B23AD78-57FA-4DFA-9C31-1CE8B189BE3A}">
      <dgm:prSet/>
      <dgm:spPr/>
      <dgm:t>
        <a:bodyPr/>
        <a:lstStyle/>
        <a:p>
          <a:endParaRPr lang="hr-HR"/>
        </a:p>
      </dgm:t>
    </dgm:pt>
    <dgm:pt modelId="{6FBD56E0-C656-4A02-A550-181302606293}" type="pres">
      <dgm:prSet presAssocID="{CAF643F2-3627-4C0F-9060-E5538060BAE9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hr-HR"/>
        </a:p>
      </dgm:t>
    </dgm:pt>
    <dgm:pt modelId="{95238CCE-1089-4A32-BD39-E5C6DDA38E72}" type="pres">
      <dgm:prSet presAssocID="{65B019F8-75AD-40A6-9AD6-906155613795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9A96A3D7-5224-4DFC-83DB-105C4B716C8B}" type="pres">
      <dgm:prSet presAssocID="{65B019F8-75AD-40A6-9AD6-906155613795}" presName="spNode" presStyleCnt="0"/>
      <dgm:spPr/>
    </dgm:pt>
    <dgm:pt modelId="{A4EF5E12-9175-4651-9AB0-7AC2DA000CE3}" type="pres">
      <dgm:prSet presAssocID="{6C39BF02-2DF4-4CB8-A3CD-025DED6564BA}" presName="sibTrans" presStyleLbl="sibTrans1D1" presStyleIdx="0" presStyleCnt="3"/>
      <dgm:spPr/>
      <dgm:t>
        <a:bodyPr/>
        <a:lstStyle/>
        <a:p>
          <a:endParaRPr lang="hr-HR"/>
        </a:p>
      </dgm:t>
    </dgm:pt>
    <dgm:pt modelId="{64DC457B-4905-41E9-8F32-7BE986F7D21F}" type="pres">
      <dgm:prSet presAssocID="{F7177E29-1BDE-4A44-ADB4-996E8CAD74C6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E9B0B043-AC2E-400C-9140-666B98D6CCF6}" type="pres">
      <dgm:prSet presAssocID="{F7177E29-1BDE-4A44-ADB4-996E8CAD74C6}" presName="spNode" presStyleCnt="0"/>
      <dgm:spPr/>
    </dgm:pt>
    <dgm:pt modelId="{D18D6EA9-2FF0-40E7-9143-885899A38613}" type="pres">
      <dgm:prSet presAssocID="{0AA2148F-01F2-4A96-A38A-EA05026DFB9E}" presName="sibTrans" presStyleLbl="sibTrans1D1" presStyleIdx="1" presStyleCnt="3"/>
      <dgm:spPr/>
      <dgm:t>
        <a:bodyPr/>
        <a:lstStyle/>
        <a:p>
          <a:endParaRPr lang="hr-HR"/>
        </a:p>
      </dgm:t>
    </dgm:pt>
    <dgm:pt modelId="{B4BCE713-A3EE-4639-90DB-13EADCC73C8D}" type="pres">
      <dgm:prSet presAssocID="{94151CDC-6DBC-4A21-BDCE-3883AF81668A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A2E43C01-9F4D-46F7-BB09-3F63B61D9BB6}" type="pres">
      <dgm:prSet presAssocID="{94151CDC-6DBC-4A21-BDCE-3883AF81668A}" presName="spNode" presStyleCnt="0"/>
      <dgm:spPr/>
    </dgm:pt>
    <dgm:pt modelId="{8AACF28D-2D84-4330-94E9-87A7E58DF9DC}" type="pres">
      <dgm:prSet presAssocID="{63D05CE8-A8C2-47A9-AB76-07025BD1A031}" presName="sibTrans" presStyleLbl="sibTrans1D1" presStyleIdx="2" presStyleCnt="3"/>
      <dgm:spPr/>
      <dgm:t>
        <a:bodyPr/>
        <a:lstStyle/>
        <a:p>
          <a:endParaRPr lang="hr-HR"/>
        </a:p>
      </dgm:t>
    </dgm:pt>
  </dgm:ptLst>
  <dgm:cxnLst>
    <dgm:cxn modelId="{7F44A70E-3216-472C-B0D9-E524C465CB7D}" type="presOf" srcId="{63D05CE8-A8C2-47A9-AB76-07025BD1A031}" destId="{8AACF28D-2D84-4330-94E9-87A7E58DF9DC}" srcOrd="0" destOrd="0" presId="urn:microsoft.com/office/officeart/2005/8/layout/cycle5"/>
    <dgm:cxn modelId="{5016F584-4450-4E62-8028-0A50E70BED36}" srcId="{CAF643F2-3627-4C0F-9060-E5538060BAE9}" destId="{F7177E29-1BDE-4A44-ADB4-996E8CAD74C6}" srcOrd="1" destOrd="0" parTransId="{7840980D-4F28-495C-9294-F12C21E81F88}" sibTransId="{0AA2148F-01F2-4A96-A38A-EA05026DFB9E}"/>
    <dgm:cxn modelId="{EA011116-DF6D-43EC-9995-89F868E993A0}" type="presOf" srcId="{F7177E29-1BDE-4A44-ADB4-996E8CAD74C6}" destId="{64DC457B-4905-41E9-8F32-7BE986F7D21F}" srcOrd="0" destOrd="0" presId="urn:microsoft.com/office/officeart/2005/8/layout/cycle5"/>
    <dgm:cxn modelId="{D7B45BDF-0E2B-4814-8F4C-3DBBE33FDFB2}" type="presOf" srcId="{CAF643F2-3627-4C0F-9060-E5538060BAE9}" destId="{6FBD56E0-C656-4A02-A550-181302606293}" srcOrd="0" destOrd="0" presId="urn:microsoft.com/office/officeart/2005/8/layout/cycle5"/>
    <dgm:cxn modelId="{704DCE44-4B62-4338-A067-4949F20B8C4A}" type="presOf" srcId="{65B019F8-75AD-40A6-9AD6-906155613795}" destId="{95238CCE-1089-4A32-BD39-E5C6DDA38E72}" srcOrd="0" destOrd="0" presId="urn:microsoft.com/office/officeart/2005/8/layout/cycle5"/>
    <dgm:cxn modelId="{AC50ABFD-3340-4D98-A256-A12A1AA8BF9E}" type="presOf" srcId="{94151CDC-6DBC-4A21-BDCE-3883AF81668A}" destId="{B4BCE713-A3EE-4639-90DB-13EADCC73C8D}" srcOrd="0" destOrd="0" presId="urn:microsoft.com/office/officeart/2005/8/layout/cycle5"/>
    <dgm:cxn modelId="{6820C26C-EF68-4C4D-8B35-1FFB8DD89F9F}" type="presOf" srcId="{0AA2148F-01F2-4A96-A38A-EA05026DFB9E}" destId="{D18D6EA9-2FF0-40E7-9143-885899A38613}" srcOrd="0" destOrd="0" presId="urn:microsoft.com/office/officeart/2005/8/layout/cycle5"/>
    <dgm:cxn modelId="{8B23AD78-57FA-4DFA-9C31-1CE8B189BE3A}" srcId="{CAF643F2-3627-4C0F-9060-E5538060BAE9}" destId="{94151CDC-6DBC-4A21-BDCE-3883AF81668A}" srcOrd="2" destOrd="0" parTransId="{C1E18CEE-DEF1-498E-B714-B7E7F408F36E}" sibTransId="{63D05CE8-A8C2-47A9-AB76-07025BD1A031}"/>
    <dgm:cxn modelId="{0FE2E8C5-60F9-4BA6-BA7B-2F856395A8ED}" type="presOf" srcId="{6C39BF02-2DF4-4CB8-A3CD-025DED6564BA}" destId="{A4EF5E12-9175-4651-9AB0-7AC2DA000CE3}" srcOrd="0" destOrd="0" presId="urn:microsoft.com/office/officeart/2005/8/layout/cycle5"/>
    <dgm:cxn modelId="{443251B7-9883-4EA8-AFC9-A67704E61BFB}" srcId="{CAF643F2-3627-4C0F-9060-E5538060BAE9}" destId="{65B019F8-75AD-40A6-9AD6-906155613795}" srcOrd="0" destOrd="0" parTransId="{48E12E85-E37E-4D60-BFBA-4531E598374D}" sibTransId="{6C39BF02-2DF4-4CB8-A3CD-025DED6564BA}"/>
    <dgm:cxn modelId="{E7E0AFBA-A350-4FCF-8F1F-8A381C75F5AF}" type="presParOf" srcId="{6FBD56E0-C656-4A02-A550-181302606293}" destId="{95238CCE-1089-4A32-BD39-E5C6DDA38E72}" srcOrd="0" destOrd="0" presId="urn:microsoft.com/office/officeart/2005/8/layout/cycle5"/>
    <dgm:cxn modelId="{DD450B67-4E01-4180-9CAE-61012AE14B90}" type="presParOf" srcId="{6FBD56E0-C656-4A02-A550-181302606293}" destId="{9A96A3D7-5224-4DFC-83DB-105C4B716C8B}" srcOrd="1" destOrd="0" presId="urn:microsoft.com/office/officeart/2005/8/layout/cycle5"/>
    <dgm:cxn modelId="{06B15B94-443C-4819-85FA-1E32BBDF8257}" type="presParOf" srcId="{6FBD56E0-C656-4A02-A550-181302606293}" destId="{A4EF5E12-9175-4651-9AB0-7AC2DA000CE3}" srcOrd="2" destOrd="0" presId="urn:microsoft.com/office/officeart/2005/8/layout/cycle5"/>
    <dgm:cxn modelId="{EA258A0D-CCCE-4B64-9989-AAF09CF7F2AC}" type="presParOf" srcId="{6FBD56E0-C656-4A02-A550-181302606293}" destId="{64DC457B-4905-41E9-8F32-7BE986F7D21F}" srcOrd="3" destOrd="0" presId="urn:microsoft.com/office/officeart/2005/8/layout/cycle5"/>
    <dgm:cxn modelId="{BE3707C6-5A13-4B9B-ADBD-1BCFB22C3FBC}" type="presParOf" srcId="{6FBD56E0-C656-4A02-A550-181302606293}" destId="{E9B0B043-AC2E-400C-9140-666B98D6CCF6}" srcOrd="4" destOrd="0" presId="urn:microsoft.com/office/officeart/2005/8/layout/cycle5"/>
    <dgm:cxn modelId="{01C0109A-1EF2-469D-B3CE-CAF3FEB5BEB7}" type="presParOf" srcId="{6FBD56E0-C656-4A02-A550-181302606293}" destId="{D18D6EA9-2FF0-40E7-9143-885899A38613}" srcOrd="5" destOrd="0" presId="urn:microsoft.com/office/officeart/2005/8/layout/cycle5"/>
    <dgm:cxn modelId="{4CBAF417-FCCD-4B71-9D9A-08C865D08FEA}" type="presParOf" srcId="{6FBD56E0-C656-4A02-A550-181302606293}" destId="{B4BCE713-A3EE-4639-90DB-13EADCC73C8D}" srcOrd="6" destOrd="0" presId="urn:microsoft.com/office/officeart/2005/8/layout/cycle5"/>
    <dgm:cxn modelId="{1EA95755-FE76-4DC7-94B9-376B3424DEB1}" type="presParOf" srcId="{6FBD56E0-C656-4A02-A550-181302606293}" destId="{A2E43C01-9F4D-46F7-BB09-3F63B61D9BB6}" srcOrd="7" destOrd="0" presId="urn:microsoft.com/office/officeart/2005/8/layout/cycle5"/>
    <dgm:cxn modelId="{BDB3A991-9780-4A95-AA3C-A692C15B57EC}" type="presParOf" srcId="{6FBD56E0-C656-4A02-A550-181302606293}" destId="{8AACF28D-2D84-4330-94E9-87A7E58DF9DC}" srcOrd="8" destOrd="0" presId="urn:microsoft.com/office/officeart/2005/8/layout/cycle5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5">
  <dgm:title val=""/>
  <dgm:desc val=""/>
  <dgm:catLst>
    <dgm:cat type="cycle" pri="3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func="var" arg="dir" op="equ" val="norm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if>
      <dgm:else name="Name11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fact="-1"/>
          <dgm:constr type="diam" for="ch" refType="diam" op="equ" fact="-1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else>
    </dgm:choose>
    <dgm:ruleLst/>
    <dgm:forEach name="Name12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/>
        </dgm:shape>
        <dgm:presOf axis="desOrSelf" ptType="node"/>
        <dgm:constrLst>
          <dgm:constr type="h" refType="w" fact="0.6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13">
        <dgm:if name="Name14" axis="par ch" ptType="doc node" func="cnt" op="gt" val="1">
          <dgm:layoutNode name="spNode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  <dgm:forEach name="Name15" axis="followSib" ptType="sibTrans" hideLastTrans="0" cnt="1">
            <dgm:layoutNode name="sibTrans">
              <dgm:alg type="conn">
                <dgm:param type="dim" val="1D"/>
                <dgm:param type="connRout" val="curve"/>
                <dgm:param type="begPts" val="radial"/>
                <dgm:param type="endPts" val="radial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connDist"/>
                <dgm:constr type="begPad" refType="connDist" fact="0.2"/>
                <dgm:constr type="endPad" refType="connDist" fact="0.2"/>
              </dgm:constrLst>
              <dgm:ruleLst/>
            </dgm:layoutNode>
          </dgm:forEach>
        </dgm:if>
        <dgm:else name="Name16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zaglavlj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3" name="Rezervirano mjesto datum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311D6A5-167E-440D-94BB-C26780137AE2}" type="datetimeFigureOut">
              <a:rPr lang="sr-Latn-CS" smtClean="0"/>
              <a:pPr/>
              <a:t>31.8.2018</a:t>
            </a:fld>
            <a:endParaRPr lang="hr-HR"/>
          </a:p>
        </p:txBody>
      </p:sp>
      <p:sp>
        <p:nvSpPr>
          <p:cNvPr id="4" name="Rezervirano mjesto slike slajda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r-HR"/>
          </a:p>
        </p:txBody>
      </p:sp>
      <p:sp>
        <p:nvSpPr>
          <p:cNvPr id="5" name="Rezervirano mjesto bilježaka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r-HR" smtClean="0"/>
              <a:t>Kliknite da biste uredili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7534541-77BE-4A26-8DF9-2B7017CFD8C4}" type="slidenum">
              <a:rPr lang="hr-HR" smtClean="0"/>
              <a:pPr/>
              <a:t>‹#›</a:t>
            </a:fld>
            <a:endParaRPr lang="hr-H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D87626-7E7C-4BA5-82EF-13671A45E128}" type="slidenum">
              <a:rPr lang="hr-HR" smtClean="0"/>
              <a:pPr/>
              <a:t>13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xmlns="" val="129607076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Naslovni slaj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ravokutni trokut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Naslov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hr-HR" smtClean="0"/>
              <a:t>Kliknite da biste uredili stil naslova matrice</a:t>
            </a:r>
            <a:endParaRPr kumimoji="0" lang="en-US"/>
          </a:p>
        </p:txBody>
      </p:sp>
      <p:sp>
        <p:nvSpPr>
          <p:cNvPr id="17" name="Podnaslov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hr-HR" smtClean="0"/>
              <a:t>Kliknite da biste uredili stil podnaslova matrice</a:t>
            </a:r>
            <a:endParaRPr kumimoji="0" lang="en-US"/>
          </a:p>
        </p:txBody>
      </p:sp>
      <p:grpSp>
        <p:nvGrpSpPr>
          <p:cNvPr id="2" name="Grupa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Prostoručno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Prostoručno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Prostoručno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print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Ravni poveznik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Rezervirano mjesto datuma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97F5CF27-76D4-4A89-8AEC-1D2DB7501CD5}" type="datetimeFigureOut">
              <a:rPr lang="sr-Latn-CS" smtClean="0"/>
              <a:pPr/>
              <a:t>31.8.2018</a:t>
            </a:fld>
            <a:endParaRPr lang="hr-HR"/>
          </a:p>
        </p:txBody>
      </p:sp>
      <p:sp>
        <p:nvSpPr>
          <p:cNvPr id="19" name="Rezervirano mjesto podnožja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hr-HR"/>
          </a:p>
        </p:txBody>
      </p:sp>
      <p:sp>
        <p:nvSpPr>
          <p:cNvPr id="27" name="Rezervirano mjesto broja slajda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0E78930A-6CE7-4412-8FAD-9C1E3FE8E023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okomit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hr-HR" smtClean="0"/>
              <a:t>Kliknite da biste uredili stil naslova matrice</a:t>
            </a:r>
            <a:endParaRPr kumimoji="0" lang="en-US"/>
          </a:p>
        </p:txBody>
      </p:sp>
      <p:sp>
        <p:nvSpPr>
          <p:cNvPr id="3" name="Rezervirano mjesto okomitog teksta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hr-HR" smtClean="0"/>
              <a:t>Kliknite da biste uredili stilove teksta matrice</a:t>
            </a:r>
          </a:p>
          <a:p>
            <a:pPr lvl="1" eaLnBrk="1" latinLnBrk="0" hangingPunct="1"/>
            <a:r>
              <a:rPr lang="hr-HR" smtClean="0"/>
              <a:t>Druga razina</a:t>
            </a:r>
          </a:p>
          <a:p>
            <a:pPr lvl="2" eaLnBrk="1" latinLnBrk="0" hangingPunct="1"/>
            <a:r>
              <a:rPr lang="hr-HR" smtClean="0"/>
              <a:t>Treća razina</a:t>
            </a:r>
          </a:p>
          <a:p>
            <a:pPr lvl="3" eaLnBrk="1" latinLnBrk="0" hangingPunct="1"/>
            <a:r>
              <a:rPr lang="hr-HR" smtClean="0"/>
              <a:t>Četvrta razina</a:t>
            </a:r>
          </a:p>
          <a:p>
            <a:pPr lvl="4" eaLnBrk="1" latinLnBrk="0" hangingPunct="1"/>
            <a:r>
              <a:rPr lang="hr-HR" smtClean="0"/>
              <a:t>Peta razina</a:t>
            </a:r>
            <a:endParaRPr kumimoji="0" lang="en-US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7F5CF27-76D4-4A89-8AEC-1D2DB7501CD5}" type="datetimeFigureOut">
              <a:rPr lang="sr-Latn-CS" smtClean="0"/>
              <a:pPr/>
              <a:t>31.8.2018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E78930A-6CE7-4412-8FAD-9C1E3FE8E023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Okomit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komiti naslov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hr-HR" smtClean="0"/>
              <a:t>Kliknite da biste uredili stil naslova matrice</a:t>
            </a:r>
            <a:endParaRPr kumimoji="0" lang="en-US"/>
          </a:p>
        </p:txBody>
      </p:sp>
      <p:sp>
        <p:nvSpPr>
          <p:cNvPr id="3" name="Rezervirano mjesto okomitog teksta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hr-HR" smtClean="0"/>
              <a:t>Kliknite da biste uredili stilove teksta matrice</a:t>
            </a:r>
          </a:p>
          <a:p>
            <a:pPr lvl="1" eaLnBrk="1" latinLnBrk="0" hangingPunct="1"/>
            <a:r>
              <a:rPr lang="hr-HR" smtClean="0"/>
              <a:t>Druga razina</a:t>
            </a:r>
          </a:p>
          <a:p>
            <a:pPr lvl="2" eaLnBrk="1" latinLnBrk="0" hangingPunct="1"/>
            <a:r>
              <a:rPr lang="hr-HR" smtClean="0"/>
              <a:t>Treća razina</a:t>
            </a:r>
          </a:p>
          <a:p>
            <a:pPr lvl="3" eaLnBrk="1" latinLnBrk="0" hangingPunct="1"/>
            <a:r>
              <a:rPr lang="hr-HR" smtClean="0"/>
              <a:t>Četvrta razina</a:t>
            </a:r>
          </a:p>
          <a:p>
            <a:pPr lvl="4" eaLnBrk="1" latinLnBrk="0" hangingPunct="1"/>
            <a:r>
              <a:rPr lang="hr-HR" smtClean="0"/>
              <a:t>Peta razina</a:t>
            </a:r>
            <a:endParaRPr kumimoji="0" lang="en-US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7F5CF27-76D4-4A89-8AEC-1D2DB7501CD5}" type="datetimeFigureOut">
              <a:rPr lang="sr-Latn-CS" smtClean="0"/>
              <a:pPr/>
              <a:t>31.8.2018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E78930A-6CE7-4412-8FAD-9C1E3FE8E023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hr-HR" smtClean="0"/>
              <a:t>Kliknite da biste uredili stilove teksta matrice</a:t>
            </a:r>
          </a:p>
          <a:p>
            <a:pPr lvl="1" eaLnBrk="1" latinLnBrk="0" hangingPunct="1"/>
            <a:r>
              <a:rPr lang="hr-HR" smtClean="0"/>
              <a:t>Druga razina</a:t>
            </a:r>
          </a:p>
          <a:p>
            <a:pPr lvl="2" eaLnBrk="1" latinLnBrk="0" hangingPunct="1"/>
            <a:r>
              <a:rPr lang="hr-HR" smtClean="0"/>
              <a:t>Treća razina</a:t>
            </a:r>
          </a:p>
          <a:p>
            <a:pPr lvl="3" eaLnBrk="1" latinLnBrk="0" hangingPunct="1"/>
            <a:r>
              <a:rPr lang="hr-HR" smtClean="0"/>
              <a:t>Četvrta razina</a:t>
            </a:r>
          </a:p>
          <a:p>
            <a:pPr lvl="4" eaLnBrk="1" latinLnBrk="0" hangingPunct="1"/>
            <a:r>
              <a:rPr lang="hr-HR" smtClean="0"/>
              <a:t>Peta razina</a:t>
            </a:r>
            <a:endParaRPr kumimoji="0" lang="en-US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7F5CF27-76D4-4A89-8AEC-1D2DB7501CD5}" type="datetimeFigureOut">
              <a:rPr lang="sr-Latn-CS" smtClean="0"/>
              <a:pPr/>
              <a:t>31.8.2018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E78930A-6CE7-4412-8FAD-9C1E3FE8E023}" type="slidenum">
              <a:rPr lang="hr-HR" smtClean="0"/>
              <a:pPr/>
              <a:t>‹#›</a:t>
            </a:fld>
            <a:endParaRPr lang="hr-HR"/>
          </a:p>
        </p:txBody>
      </p:sp>
      <p:sp>
        <p:nvSpPr>
          <p:cNvPr id="7" name="Naslov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hr-HR" smtClean="0"/>
              <a:t>Kliknite da biste uredili stil naslova matrice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aglavlje odjeljka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hr-HR" smtClean="0"/>
              <a:t>Kliknite da biste uredili stil naslova matrice</a:t>
            </a:r>
            <a:endParaRPr kumimoji="0" lang="en-US"/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hr-HR" smtClean="0"/>
              <a:t>Kliknite da biste uredili stilove teksta matrice</a:t>
            </a:r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7F5CF27-76D4-4A89-8AEC-1D2DB7501CD5}" type="datetimeFigureOut">
              <a:rPr lang="sr-Latn-CS" smtClean="0"/>
              <a:pPr/>
              <a:t>31.8.2018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E78930A-6CE7-4412-8FAD-9C1E3FE8E023}" type="slidenum">
              <a:rPr lang="hr-HR" smtClean="0"/>
              <a:pPr/>
              <a:t>‹#›</a:t>
            </a:fld>
            <a:endParaRPr lang="hr-HR"/>
          </a:p>
        </p:txBody>
      </p:sp>
      <p:sp>
        <p:nvSpPr>
          <p:cNvPr id="7" name="Ševron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Ševron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zervirano mjesto sadržaja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hr-HR" smtClean="0"/>
              <a:t>Kliknite da biste uredili stilove teksta matrice</a:t>
            </a:r>
          </a:p>
          <a:p>
            <a:pPr lvl="1" eaLnBrk="1" latinLnBrk="0" hangingPunct="1"/>
            <a:r>
              <a:rPr lang="hr-HR" smtClean="0"/>
              <a:t>Druga razina</a:t>
            </a:r>
          </a:p>
          <a:p>
            <a:pPr lvl="2" eaLnBrk="1" latinLnBrk="0" hangingPunct="1"/>
            <a:r>
              <a:rPr lang="hr-HR" smtClean="0"/>
              <a:t>Treća razina</a:t>
            </a:r>
          </a:p>
          <a:p>
            <a:pPr lvl="3" eaLnBrk="1" latinLnBrk="0" hangingPunct="1"/>
            <a:r>
              <a:rPr lang="hr-HR" smtClean="0"/>
              <a:t>Četvrta razina</a:t>
            </a:r>
          </a:p>
          <a:p>
            <a:pPr lvl="4" eaLnBrk="1" latinLnBrk="0" hangingPunct="1"/>
            <a:r>
              <a:rPr lang="hr-HR" smtClean="0"/>
              <a:t>Peta razina</a:t>
            </a:r>
            <a:endParaRPr kumimoji="0" lang="en-US"/>
          </a:p>
        </p:txBody>
      </p:sp>
      <p:sp>
        <p:nvSpPr>
          <p:cNvPr id="4" name="Rezervirano mjesto sadržaja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hr-HR" smtClean="0"/>
              <a:t>Kliknite da biste uredili stilove teksta matrice</a:t>
            </a:r>
          </a:p>
          <a:p>
            <a:pPr lvl="1" eaLnBrk="1" latinLnBrk="0" hangingPunct="1"/>
            <a:r>
              <a:rPr lang="hr-HR" smtClean="0"/>
              <a:t>Druga razina</a:t>
            </a:r>
          </a:p>
          <a:p>
            <a:pPr lvl="2" eaLnBrk="1" latinLnBrk="0" hangingPunct="1"/>
            <a:r>
              <a:rPr lang="hr-HR" smtClean="0"/>
              <a:t>Treća razina</a:t>
            </a:r>
          </a:p>
          <a:p>
            <a:pPr lvl="3" eaLnBrk="1" latinLnBrk="0" hangingPunct="1"/>
            <a:r>
              <a:rPr lang="hr-HR" smtClean="0"/>
              <a:t>Četvrta razina</a:t>
            </a:r>
          </a:p>
          <a:p>
            <a:pPr lvl="4" eaLnBrk="1" latinLnBrk="0" hangingPunct="1"/>
            <a:r>
              <a:rPr lang="hr-HR" smtClean="0"/>
              <a:t>Peta razina</a:t>
            </a:r>
            <a:endParaRPr kumimoji="0" lang="en-US"/>
          </a:p>
        </p:txBody>
      </p:sp>
      <p:sp>
        <p:nvSpPr>
          <p:cNvPr id="5" name="Rezervirano mjesto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7F5CF27-76D4-4A89-8AEC-1D2DB7501CD5}" type="datetimeFigureOut">
              <a:rPr lang="sr-Latn-CS" smtClean="0"/>
              <a:pPr/>
              <a:t>31.8.2018</a:t>
            </a:fld>
            <a:endParaRPr lang="hr-HR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E78930A-6CE7-4412-8FAD-9C1E3FE8E023}" type="slidenum">
              <a:rPr lang="hr-HR" smtClean="0"/>
              <a:pPr/>
              <a:t>‹#›</a:t>
            </a:fld>
            <a:endParaRPr lang="hr-HR"/>
          </a:p>
        </p:txBody>
      </p:sp>
      <p:sp>
        <p:nvSpPr>
          <p:cNvPr id="8" name="Naslov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hr-HR" smtClean="0"/>
              <a:t>Kliknite da biste uredili stil naslova matrice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Usporedba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hr-HR" smtClean="0"/>
              <a:t>Kliknite da biste uredili stil naslova matrice</a:t>
            </a:r>
            <a:endParaRPr kumimoji="0" lang="en-US"/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hr-HR" smtClean="0"/>
              <a:t>Kliknite da biste uredili stilove teksta matrice</a:t>
            </a:r>
          </a:p>
        </p:txBody>
      </p:sp>
      <p:sp>
        <p:nvSpPr>
          <p:cNvPr id="4" name="Rezervirano mjesto teksta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hr-HR" smtClean="0"/>
              <a:t>Kliknite da biste uredili stilove teksta matrice</a:t>
            </a:r>
          </a:p>
        </p:txBody>
      </p:sp>
      <p:sp>
        <p:nvSpPr>
          <p:cNvPr id="5" name="Rezervirano mjesto sadržaja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hr-HR" smtClean="0"/>
              <a:t>Kliknite da biste uredili stilove teksta matrice</a:t>
            </a:r>
          </a:p>
          <a:p>
            <a:pPr lvl="1" eaLnBrk="1" latinLnBrk="0" hangingPunct="1"/>
            <a:r>
              <a:rPr lang="hr-HR" smtClean="0"/>
              <a:t>Druga razina</a:t>
            </a:r>
          </a:p>
          <a:p>
            <a:pPr lvl="2" eaLnBrk="1" latinLnBrk="0" hangingPunct="1"/>
            <a:r>
              <a:rPr lang="hr-HR" smtClean="0"/>
              <a:t>Treća razina</a:t>
            </a:r>
          </a:p>
          <a:p>
            <a:pPr lvl="3" eaLnBrk="1" latinLnBrk="0" hangingPunct="1"/>
            <a:r>
              <a:rPr lang="hr-HR" smtClean="0"/>
              <a:t>Četvrta razina</a:t>
            </a:r>
          </a:p>
          <a:p>
            <a:pPr lvl="4" eaLnBrk="1" latinLnBrk="0" hangingPunct="1"/>
            <a:r>
              <a:rPr lang="hr-HR" smtClean="0"/>
              <a:t>Peta razina</a:t>
            </a:r>
            <a:endParaRPr kumimoji="0" lang="en-US"/>
          </a:p>
        </p:txBody>
      </p:sp>
      <p:sp>
        <p:nvSpPr>
          <p:cNvPr id="6" name="Rezervirano mjesto sadržaja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hr-HR" smtClean="0"/>
              <a:t>Kliknite da biste uredili stilove teksta matrice</a:t>
            </a:r>
          </a:p>
          <a:p>
            <a:pPr lvl="1" eaLnBrk="1" latinLnBrk="0" hangingPunct="1"/>
            <a:r>
              <a:rPr lang="hr-HR" smtClean="0"/>
              <a:t>Druga razina</a:t>
            </a:r>
          </a:p>
          <a:p>
            <a:pPr lvl="2" eaLnBrk="1" latinLnBrk="0" hangingPunct="1"/>
            <a:r>
              <a:rPr lang="hr-HR" smtClean="0"/>
              <a:t>Treća razina</a:t>
            </a:r>
          </a:p>
          <a:p>
            <a:pPr lvl="3" eaLnBrk="1" latinLnBrk="0" hangingPunct="1"/>
            <a:r>
              <a:rPr lang="hr-HR" smtClean="0"/>
              <a:t>Četvrta razina</a:t>
            </a:r>
          </a:p>
          <a:p>
            <a:pPr lvl="4" eaLnBrk="1" latinLnBrk="0" hangingPunct="1"/>
            <a:r>
              <a:rPr lang="hr-HR" smtClean="0"/>
              <a:t>Peta razina</a:t>
            </a:r>
            <a:endParaRPr kumimoji="0" lang="en-US"/>
          </a:p>
        </p:txBody>
      </p:sp>
      <p:sp>
        <p:nvSpPr>
          <p:cNvPr id="7" name="Rezervirano mjesto datuma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7F5CF27-76D4-4A89-8AEC-1D2DB7501CD5}" type="datetimeFigureOut">
              <a:rPr lang="sr-Latn-CS" smtClean="0"/>
              <a:pPr/>
              <a:t>31.8.2018</a:t>
            </a:fld>
            <a:endParaRPr lang="hr-HR"/>
          </a:p>
        </p:txBody>
      </p:sp>
      <p:sp>
        <p:nvSpPr>
          <p:cNvPr id="8" name="Rezervirano mjesto podnožja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hr-HR"/>
          </a:p>
        </p:txBody>
      </p:sp>
      <p:sp>
        <p:nvSpPr>
          <p:cNvPr id="9" name="Rezervirano mjesto broja slajd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E78930A-6CE7-4412-8FAD-9C1E3FE8E023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zervirano mjesto datuma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7F5CF27-76D4-4A89-8AEC-1D2DB7501CD5}" type="datetimeFigureOut">
              <a:rPr lang="sr-Latn-CS" smtClean="0"/>
              <a:pPr/>
              <a:t>31.8.2018</a:t>
            </a:fld>
            <a:endParaRPr lang="hr-HR"/>
          </a:p>
        </p:txBody>
      </p:sp>
      <p:sp>
        <p:nvSpPr>
          <p:cNvPr id="4" name="Rezervirano mjesto podnožja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hr-HR"/>
          </a:p>
        </p:txBody>
      </p:sp>
      <p:sp>
        <p:nvSpPr>
          <p:cNvPr id="5" name="Rezervirano mjesto broja slajd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E78930A-6CE7-4412-8FAD-9C1E3FE8E023}" type="slidenum">
              <a:rPr lang="hr-HR" smtClean="0"/>
              <a:pPr/>
              <a:t>‹#›</a:t>
            </a:fld>
            <a:endParaRPr lang="hr-HR"/>
          </a:p>
        </p:txBody>
      </p:sp>
      <p:sp>
        <p:nvSpPr>
          <p:cNvPr id="6" name="Naslov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hr-HR" smtClean="0"/>
              <a:t>Kliknite da biste uredili stil naslova matrice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datuma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7F5CF27-76D4-4A89-8AEC-1D2DB7501CD5}" type="datetimeFigureOut">
              <a:rPr lang="sr-Latn-CS" smtClean="0"/>
              <a:pPr/>
              <a:t>31.8.2018</a:t>
            </a:fld>
            <a:endParaRPr lang="hr-HR"/>
          </a:p>
        </p:txBody>
      </p:sp>
      <p:sp>
        <p:nvSpPr>
          <p:cNvPr id="3" name="Rezervirano mjesto podnožja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hr-HR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E78930A-6CE7-4412-8FAD-9C1E3FE8E023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Sadržaj s opisom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hr-HR" smtClean="0"/>
              <a:t>Kliknite da biste uredili stil naslova matrice</a:t>
            </a:r>
            <a:endParaRPr kumimoji="0" lang="en-US"/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hr-HR" smtClean="0"/>
              <a:t>Kliknite da biste uredili stilove teksta matrice</a:t>
            </a:r>
          </a:p>
        </p:txBody>
      </p:sp>
      <p:sp>
        <p:nvSpPr>
          <p:cNvPr id="4" name="Rezervirano mjesto sadržaja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hr-HR" smtClean="0"/>
              <a:t>Kliknite da biste uredili stilove teksta matrice</a:t>
            </a:r>
          </a:p>
          <a:p>
            <a:pPr lvl="1" eaLnBrk="1" latinLnBrk="0" hangingPunct="1"/>
            <a:r>
              <a:rPr lang="hr-HR" smtClean="0"/>
              <a:t>Druga razina</a:t>
            </a:r>
          </a:p>
          <a:p>
            <a:pPr lvl="2" eaLnBrk="1" latinLnBrk="0" hangingPunct="1"/>
            <a:r>
              <a:rPr lang="hr-HR" smtClean="0"/>
              <a:t>Treća razina</a:t>
            </a:r>
          </a:p>
          <a:p>
            <a:pPr lvl="3" eaLnBrk="1" latinLnBrk="0" hangingPunct="1"/>
            <a:r>
              <a:rPr lang="hr-HR" smtClean="0"/>
              <a:t>Četvrta razina</a:t>
            </a:r>
          </a:p>
          <a:p>
            <a:pPr lvl="4" eaLnBrk="1" latinLnBrk="0" hangingPunct="1"/>
            <a:r>
              <a:rPr lang="hr-HR" smtClean="0"/>
              <a:t>Peta razina</a:t>
            </a:r>
            <a:endParaRPr kumimoji="0" lang="en-US"/>
          </a:p>
        </p:txBody>
      </p:sp>
      <p:sp>
        <p:nvSpPr>
          <p:cNvPr id="5" name="Rezervirano mjesto datuma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97F5CF27-76D4-4A89-8AEC-1D2DB7501CD5}" type="datetimeFigureOut">
              <a:rPr lang="sr-Latn-CS" smtClean="0"/>
              <a:pPr/>
              <a:t>31.8.2018</a:t>
            </a:fld>
            <a:endParaRPr lang="hr-HR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E78930A-6CE7-4412-8FAD-9C1E3FE8E023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Slika s opisom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zervirano mjesto teksta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hr-HR" smtClean="0"/>
              <a:t>Kliknite da biste uredili stilove teksta matrice</a:t>
            </a:r>
          </a:p>
        </p:txBody>
      </p:sp>
      <p:sp>
        <p:nvSpPr>
          <p:cNvPr id="3" name="Rezervirano mjesto slike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hr-HR" smtClean="0"/>
              <a:t>Pritisnite ikonu za dodavanje slike</a:t>
            </a:r>
            <a:endParaRPr kumimoji="0" lang="en-US" dirty="0"/>
          </a:p>
        </p:txBody>
      </p:sp>
      <p:sp>
        <p:nvSpPr>
          <p:cNvPr id="5" name="Rezervirano mjesto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97F5CF27-76D4-4A89-8AEC-1D2DB7501CD5}" type="datetimeFigureOut">
              <a:rPr lang="sr-Latn-CS" smtClean="0"/>
              <a:pPr/>
              <a:t>31.8.2018</a:t>
            </a:fld>
            <a:endParaRPr lang="hr-HR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0E78930A-6CE7-4412-8FAD-9C1E3FE8E023}" type="slidenum">
              <a:rPr lang="hr-HR" smtClean="0"/>
              <a:pPr/>
              <a:t>‹#›</a:t>
            </a:fld>
            <a:endParaRPr lang="hr-HR"/>
          </a:p>
        </p:txBody>
      </p:sp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hr-HR" smtClean="0"/>
              <a:t>Kliknite da biste uredili stil naslova matrice</a:t>
            </a:r>
            <a:endParaRPr kumimoji="0" lang="en-US"/>
          </a:p>
        </p:txBody>
      </p:sp>
      <p:sp>
        <p:nvSpPr>
          <p:cNvPr id="8" name="Prostoručno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Prostoručno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Pravokutni trokut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Ravni poveznik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Ševron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Ševron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rostoručno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Prostoručno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Pravokutni trokut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Ravni poveznik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Rezervirano mjesto naslova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hr-HR" smtClean="0"/>
              <a:t>Kliknite da biste uredili stil naslova matrice</a:t>
            </a:r>
            <a:endParaRPr kumimoji="0" lang="en-US"/>
          </a:p>
        </p:txBody>
      </p:sp>
      <p:sp>
        <p:nvSpPr>
          <p:cNvPr id="30" name="Rezervirano mjesto teksta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hr-HR" smtClean="0"/>
              <a:t>Kliknite da biste uredili stilove teksta matrice</a:t>
            </a:r>
          </a:p>
          <a:p>
            <a:pPr lvl="1" eaLnBrk="1" latinLnBrk="0" hangingPunct="1"/>
            <a:r>
              <a:rPr kumimoji="0" lang="hr-HR" smtClean="0"/>
              <a:t>Druga razina</a:t>
            </a:r>
          </a:p>
          <a:p>
            <a:pPr lvl="2" eaLnBrk="1" latinLnBrk="0" hangingPunct="1"/>
            <a:r>
              <a:rPr kumimoji="0" lang="hr-HR" smtClean="0"/>
              <a:t>Treća razina</a:t>
            </a:r>
          </a:p>
          <a:p>
            <a:pPr lvl="3" eaLnBrk="1" latinLnBrk="0" hangingPunct="1"/>
            <a:r>
              <a:rPr kumimoji="0" lang="hr-HR" smtClean="0"/>
              <a:t>Četvrta razina</a:t>
            </a:r>
          </a:p>
          <a:p>
            <a:pPr lvl="4" eaLnBrk="1" latinLnBrk="0" hangingPunct="1"/>
            <a:r>
              <a:rPr kumimoji="0" lang="hr-HR" smtClean="0"/>
              <a:t>Peta razina</a:t>
            </a:r>
            <a:endParaRPr kumimoji="0" lang="en-US"/>
          </a:p>
        </p:txBody>
      </p:sp>
      <p:sp>
        <p:nvSpPr>
          <p:cNvPr id="10" name="Rezervirano mjesto datuma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97F5CF27-76D4-4A89-8AEC-1D2DB7501CD5}" type="datetimeFigureOut">
              <a:rPr lang="sr-Latn-CS" smtClean="0"/>
              <a:pPr/>
              <a:t>31.8.2018</a:t>
            </a:fld>
            <a:endParaRPr lang="hr-HR"/>
          </a:p>
        </p:txBody>
      </p:sp>
      <p:sp>
        <p:nvSpPr>
          <p:cNvPr id="22" name="Rezervirano mjesto podnožja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hr-HR"/>
          </a:p>
        </p:txBody>
      </p:sp>
      <p:sp>
        <p:nvSpPr>
          <p:cNvPr id="18" name="Rezervirano mjesto broja slajda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0E78930A-6CE7-4412-8FAD-9C1E3FE8E023}" type="slidenum">
              <a:rPr lang="hr-HR" smtClean="0"/>
              <a:pPr/>
              <a:t>‹#›</a:t>
            </a:fld>
            <a:endParaRPr lang="hr-H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1643042" y="285728"/>
            <a:ext cx="6286544" cy="3929091"/>
          </a:xfrm>
        </p:spPr>
        <p:txBody>
          <a:bodyPr>
            <a:normAutofit fontScale="90000"/>
          </a:bodyPr>
          <a:lstStyle/>
          <a:p>
            <a:pPr algn="ctr"/>
            <a:r>
              <a:rPr lang="hr-HR" dirty="0" smtClean="0"/>
              <a:t/>
            </a:r>
            <a:br>
              <a:rPr lang="hr-HR" dirty="0" smtClean="0"/>
            </a:br>
            <a:r>
              <a:rPr lang="hr-HR" dirty="0" smtClean="0"/>
              <a:t/>
            </a:r>
            <a:br>
              <a:rPr lang="hr-HR" dirty="0" smtClean="0"/>
            </a:br>
            <a:r>
              <a:rPr lang="hr-HR" dirty="0" smtClean="0"/>
              <a:t>Zavod za odgoj i obrazovanje</a:t>
            </a:r>
            <a:br>
              <a:rPr lang="hr-HR" dirty="0" smtClean="0"/>
            </a:br>
            <a:r>
              <a:rPr lang="hr-HR" dirty="0" smtClean="0"/>
              <a:t/>
            </a:r>
            <a:br>
              <a:rPr lang="hr-HR" dirty="0" smtClean="0"/>
            </a:br>
            <a:r>
              <a:rPr lang="hr-HR" dirty="0" smtClean="0"/>
              <a:t>stručni savjetnici-obveze i zadaće</a:t>
            </a:r>
            <a:endParaRPr lang="hr-HR" dirty="0"/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2285984" y="4286256"/>
            <a:ext cx="6400800" cy="1000132"/>
          </a:xfrm>
        </p:spPr>
        <p:txBody>
          <a:bodyPr>
            <a:normAutofit lnSpcReduction="10000"/>
          </a:bodyPr>
          <a:lstStyle/>
          <a:p>
            <a:pPr algn="r"/>
            <a:r>
              <a:rPr lang="hr-HR" sz="1800" dirty="0" smtClean="0">
                <a:solidFill>
                  <a:schemeClr val="tx1"/>
                </a:solidFill>
              </a:rPr>
              <a:t>Sandra Medić </a:t>
            </a:r>
          </a:p>
          <a:p>
            <a:pPr algn="r"/>
            <a:r>
              <a:rPr lang="hr-HR" sz="1800" dirty="0" err="1" smtClean="0">
                <a:solidFill>
                  <a:schemeClr val="tx1"/>
                </a:solidFill>
              </a:rPr>
              <a:t>Gracijela</a:t>
            </a:r>
            <a:r>
              <a:rPr lang="hr-HR" sz="1800" dirty="0" smtClean="0">
                <a:solidFill>
                  <a:schemeClr val="tx1"/>
                </a:solidFill>
              </a:rPr>
              <a:t> Marijanović</a:t>
            </a:r>
          </a:p>
          <a:p>
            <a:pPr algn="r"/>
            <a:r>
              <a:rPr lang="hr-HR" sz="1800" dirty="0" smtClean="0">
                <a:solidFill>
                  <a:schemeClr val="tx1"/>
                </a:solidFill>
              </a:rPr>
              <a:t>31.8.2018.</a:t>
            </a:r>
            <a:endParaRPr lang="hr-HR" sz="1800" dirty="0">
              <a:solidFill>
                <a:schemeClr val="tx1"/>
              </a:solidFill>
            </a:endParaRPr>
          </a:p>
        </p:txBody>
      </p:sp>
      <p:sp>
        <p:nvSpPr>
          <p:cNvPr id="29698" name="AutoShape 2" descr="Slikovni rezultat za poveÄalo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r-H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6" name="Picture 6" descr="Povezana slik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0" y="3286124"/>
            <a:ext cx="4357703" cy="300037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342900" lvl="1" indent="-342900">
              <a:buFont typeface="Wingdings" pitchFamily="2" charset="2"/>
              <a:buChar char="ü"/>
            </a:pPr>
            <a:r>
              <a:rPr lang="hr-HR" sz="2800" b="1" i="1" u="sng" dirty="0" smtClean="0"/>
              <a:t>Nalaz o općem nadzoru  </a:t>
            </a:r>
            <a:r>
              <a:rPr lang="hr-HR" sz="2800" dirty="0" smtClean="0"/>
              <a:t>sastavlja predsjednik komisije Zavoda</a:t>
            </a:r>
          </a:p>
          <a:p>
            <a:pPr marL="342900" lvl="1" indent="-342900">
              <a:buNone/>
            </a:pPr>
            <a:endParaRPr lang="hr-HR" sz="2800" dirty="0" smtClean="0"/>
          </a:p>
          <a:p>
            <a:pPr marL="342900" lvl="1" indent="-342900">
              <a:buFont typeface="Wingdings" pitchFamily="2" charset="2"/>
              <a:buChar char="ü"/>
            </a:pPr>
            <a:r>
              <a:rPr lang="hr-HR" sz="2800" b="1" i="1" u="sng" dirty="0" smtClean="0"/>
              <a:t>Nalaz o posebnom i pojedinačnom nadzoru </a:t>
            </a:r>
            <a:r>
              <a:rPr lang="hr-HR" sz="2800" dirty="0" smtClean="0"/>
              <a:t>sastavlja savjetnik</a:t>
            </a:r>
          </a:p>
          <a:p>
            <a:endParaRPr lang="hr-HR" dirty="0"/>
          </a:p>
        </p:txBody>
      </p:sp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r-HR" dirty="0" smtClean="0"/>
              <a:t>Nalaz </a:t>
            </a:r>
            <a:endParaRPr lang="hr-HR" dirty="0"/>
          </a:p>
        </p:txBody>
      </p:sp>
      <p:sp>
        <p:nvSpPr>
          <p:cNvPr id="20482" name="AutoShape 2" descr="Slikovni rezultat za dokument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r-HR"/>
          </a:p>
        </p:txBody>
      </p:sp>
      <p:sp>
        <p:nvSpPr>
          <p:cNvPr id="20484" name="AutoShape 4" descr="Slikovni rezultat za dokument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r-H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slov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hr-HR" dirty="0" smtClean="0"/>
              <a:t>Opći nadzor u ustanovama</a:t>
            </a:r>
            <a:endParaRPr lang="hr-HR" dirty="0"/>
          </a:p>
        </p:txBody>
      </p:sp>
      <p:sp>
        <p:nvSpPr>
          <p:cNvPr id="5" name="Podnaslov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hr-HR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28596" y="664028"/>
            <a:ext cx="7621390" cy="1251858"/>
          </a:xfrm>
        </p:spPr>
        <p:txBody>
          <a:bodyPr>
            <a:normAutofit fontScale="90000"/>
          </a:bodyPr>
          <a:lstStyle/>
          <a:p>
            <a:pPr algn="ctr"/>
            <a:r>
              <a:rPr lang="hr-HR" sz="4000" dirty="0" smtClean="0"/>
              <a:t>1. Planiranje i programiranje odgojno-obrazovnog rada škole</a:t>
            </a:r>
            <a:endParaRPr lang="hr-HR" sz="4000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510241" y="2336873"/>
            <a:ext cx="8070424" cy="4259870"/>
          </a:xfrm>
        </p:spPr>
        <p:txBody>
          <a:bodyPr>
            <a:normAutofit/>
          </a:bodyPr>
          <a:lstStyle/>
          <a:p>
            <a:pPr marL="0" lvl="0" indent="0">
              <a:buFont typeface="Wingdings" pitchFamily="2" charset="2"/>
              <a:buChar char="ü"/>
            </a:pPr>
            <a:r>
              <a:rPr lang="hr-HR" sz="2800" dirty="0" smtClean="0"/>
              <a:t>godišnji program rada škole</a:t>
            </a:r>
          </a:p>
          <a:p>
            <a:pPr marL="0" lvl="0" indent="0">
              <a:buFont typeface="Wingdings" pitchFamily="2" charset="2"/>
              <a:buChar char="ü"/>
            </a:pPr>
            <a:r>
              <a:rPr lang="hr-HR" sz="2800" dirty="0" smtClean="0"/>
              <a:t>razvojni program</a:t>
            </a:r>
          </a:p>
          <a:p>
            <a:pPr marL="0" lvl="0" indent="0">
              <a:buFont typeface="Wingdings" pitchFamily="2" charset="2"/>
              <a:buChar char="ü"/>
            </a:pPr>
            <a:r>
              <a:rPr lang="hr-HR" sz="2800" dirty="0" smtClean="0"/>
              <a:t>akcijski plan</a:t>
            </a:r>
            <a:endParaRPr lang="hr-HR" sz="2800" dirty="0"/>
          </a:p>
        </p:txBody>
      </p:sp>
      <p:pic>
        <p:nvPicPr>
          <p:cNvPr id="18434" name="Picture 2" descr="Slikovni rezultat za planiranj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86116" y="3143248"/>
            <a:ext cx="5524500" cy="276225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xmlns="" val="21939306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0" y="655257"/>
            <a:ext cx="7821385" cy="1325943"/>
          </a:xfrm>
        </p:spPr>
        <p:txBody>
          <a:bodyPr>
            <a:noAutofit/>
          </a:bodyPr>
          <a:lstStyle/>
          <a:p>
            <a:pPr algn="ctr"/>
            <a:r>
              <a:rPr lang="hr-HR" b="1" dirty="0" smtClean="0"/>
              <a:t>2. Planiranje i organiziranje nastavnog procesa i drugih oblika odgojno-obrazovnog rada</a:t>
            </a:r>
            <a:endParaRPr lang="hr-HR" b="1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571472" y="2643182"/>
            <a:ext cx="8001056" cy="3929090"/>
          </a:xfrm>
        </p:spPr>
        <p:txBody>
          <a:bodyPr>
            <a:normAutofit/>
          </a:bodyPr>
          <a:lstStyle/>
          <a:p>
            <a:pPr marL="0" indent="0">
              <a:buFont typeface="Wingdings" pitchFamily="2" charset="2"/>
              <a:buChar char="ü"/>
            </a:pPr>
            <a:r>
              <a:rPr lang="hr-HR" sz="2800" dirty="0" smtClean="0"/>
              <a:t>godišnji i mjesečni planovi za redovitu, izbornu, fakultativnu i dodatnu nastavu</a:t>
            </a:r>
          </a:p>
          <a:p>
            <a:pPr marL="0" indent="0">
              <a:buFont typeface="Wingdings" pitchFamily="2" charset="2"/>
              <a:buChar char="ü"/>
            </a:pPr>
            <a:r>
              <a:rPr lang="hr-HR" sz="2800" dirty="0" smtClean="0"/>
              <a:t>planiranje -</a:t>
            </a:r>
            <a:r>
              <a:rPr lang="hr-HR" sz="2800" b="1" u="sng" dirty="0" smtClean="0"/>
              <a:t>UNUTAR  AKTIVA</a:t>
            </a:r>
          </a:p>
          <a:p>
            <a:pPr marL="0" indent="0">
              <a:buFont typeface="Wingdings" pitchFamily="2" charset="2"/>
              <a:buChar char="ü"/>
            </a:pPr>
            <a:r>
              <a:rPr lang="hr-HR" sz="2800" dirty="0" smtClean="0"/>
              <a:t>funkcionalan raspored</a:t>
            </a:r>
          </a:p>
          <a:p>
            <a:pPr marL="0" indent="0">
              <a:buFont typeface="Wingdings" pitchFamily="2" charset="2"/>
              <a:buChar char="ü"/>
            </a:pPr>
            <a:r>
              <a:rPr lang="hr-HR" sz="2800" dirty="0" smtClean="0"/>
              <a:t>posebna pozornost-</a:t>
            </a:r>
            <a:r>
              <a:rPr lang="hr-HR" sz="2800" b="1" u="sng" dirty="0" smtClean="0"/>
              <a:t>učenici s posebnim potrebama</a:t>
            </a:r>
            <a:endParaRPr lang="hr-HR" sz="2800" dirty="0" smtClean="0"/>
          </a:p>
          <a:p>
            <a:pPr marL="0" indent="0">
              <a:buNone/>
            </a:pPr>
            <a:endParaRPr lang="hr-HR" sz="3600" dirty="0" smtClean="0"/>
          </a:p>
        </p:txBody>
      </p:sp>
      <p:pic>
        <p:nvPicPr>
          <p:cNvPr id="17410" name="Picture 2" descr="Slikovni rezultat za planiranj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00694" y="5000636"/>
            <a:ext cx="3309922" cy="165496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xmlns="" val="37092779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1643" y="753228"/>
            <a:ext cx="7638994" cy="1080938"/>
          </a:xfrm>
        </p:spPr>
        <p:txBody>
          <a:bodyPr>
            <a:noAutofit/>
          </a:bodyPr>
          <a:lstStyle/>
          <a:p>
            <a:pPr algn="ctr"/>
            <a:r>
              <a:rPr lang="hr-HR" sz="4000" b="1" dirty="0" smtClean="0"/>
              <a:t>3. Upotreba odobrenih udžbenika</a:t>
            </a:r>
            <a:endParaRPr lang="hr-HR" sz="4000" b="1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785786" y="2249787"/>
            <a:ext cx="7858180" cy="3599316"/>
          </a:xfrm>
        </p:spPr>
        <p:txBody>
          <a:bodyPr>
            <a:normAutofit/>
          </a:bodyPr>
          <a:lstStyle/>
          <a:p>
            <a:pPr marL="0" indent="0">
              <a:buFont typeface="Wingdings" pitchFamily="2" charset="2"/>
              <a:buChar char="ü"/>
            </a:pPr>
            <a:r>
              <a:rPr lang="hr-HR" sz="2800" u="sng" dirty="0" smtClean="0"/>
              <a:t>Resorno ministarstvo</a:t>
            </a:r>
            <a:r>
              <a:rPr lang="hr-HR" sz="2800" dirty="0" smtClean="0"/>
              <a:t>-nekoliko izdavača i autora</a:t>
            </a:r>
          </a:p>
          <a:p>
            <a:pPr marL="0" indent="0">
              <a:buFont typeface="Wingdings" pitchFamily="2" charset="2"/>
              <a:buChar char="ü"/>
            </a:pPr>
            <a:r>
              <a:rPr lang="hr-HR" sz="2800" u="sng" smtClean="0"/>
              <a:t>Stručni </a:t>
            </a:r>
            <a:r>
              <a:rPr lang="hr-HR" sz="2800" u="sng" dirty="0" smtClean="0"/>
              <a:t>aktiv</a:t>
            </a:r>
            <a:r>
              <a:rPr lang="hr-HR" sz="2800" dirty="0" smtClean="0"/>
              <a:t>-izbor udžbenika</a:t>
            </a:r>
          </a:p>
        </p:txBody>
      </p:sp>
      <p:pic>
        <p:nvPicPr>
          <p:cNvPr id="15362" name="Picture 2" descr="Slikovni rezultat za udÅ¾benici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071934" y="4429132"/>
            <a:ext cx="4781539" cy="216216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xmlns="" val="28499385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0" y="609601"/>
            <a:ext cx="7837715" cy="1349828"/>
          </a:xfrm>
        </p:spPr>
        <p:txBody>
          <a:bodyPr>
            <a:noAutofit/>
          </a:bodyPr>
          <a:lstStyle/>
          <a:p>
            <a:pPr algn="ctr"/>
            <a:r>
              <a:rPr lang="hr-HR" sz="4000" b="1" dirty="0" smtClean="0"/>
              <a:t>4. Kvaliteta vrednovanja i ocjenjivanja učenika, odjela i škole u cjelini</a:t>
            </a:r>
            <a:endParaRPr lang="hr-HR" sz="4000" b="1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428596" y="2336873"/>
            <a:ext cx="8143932" cy="4235399"/>
          </a:xfrm>
        </p:spPr>
        <p:txBody>
          <a:bodyPr>
            <a:normAutofit fontScale="92500" lnSpcReduction="20000"/>
          </a:bodyPr>
          <a:lstStyle/>
          <a:p>
            <a:pPr marL="0" indent="0" algn="ctr">
              <a:buFont typeface="Wingdings" pitchFamily="2" charset="2"/>
              <a:buChar char="q"/>
            </a:pPr>
            <a:r>
              <a:rPr lang="hr-HR" sz="3000" b="1" dirty="0" smtClean="0"/>
              <a:t>Zakon o osnovnom i srednjem obrazovanju</a:t>
            </a:r>
          </a:p>
          <a:p>
            <a:pPr marL="0" indent="0" algn="ctr">
              <a:buNone/>
            </a:pPr>
            <a:endParaRPr lang="hr-HR" sz="3000" b="1" dirty="0" smtClean="0"/>
          </a:p>
          <a:p>
            <a:pPr marL="0" indent="0" algn="ctr">
              <a:buFont typeface="Wingdings" pitchFamily="2" charset="2"/>
              <a:buChar char="q"/>
            </a:pPr>
            <a:r>
              <a:rPr lang="hr-HR" sz="3000" b="1" dirty="0" smtClean="0"/>
              <a:t>Pravilnik o praćenju i ocjenjivanju učenika i osnovnim i srednjim školama </a:t>
            </a:r>
          </a:p>
          <a:p>
            <a:pPr marL="0" indent="0" algn="just">
              <a:buNone/>
            </a:pPr>
            <a:endParaRPr lang="hr-HR" sz="2800" b="1" dirty="0" smtClean="0"/>
          </a:p>
          <a:p>
            <a:pPr marL="0" indent="0" algn="ctr">
              <a:buFont typeface="Wingdings" pitchFamily="2" charset="2"/>
              <a:buChar char="ü"/>
            </a:pPr>
            <a:r>
              <a:rPr lang="hr-HR" sz="2800" dirty="0" smtClean="0"/>
              <a:t> </a:t>
            </a:r>
            <a:r>
              <a:rPr lang="hr-HR" sz="2900" b="1" dirty="0" smtClean="0"/>
              <a:t>kontinuitet</a:t>
            </a:r>
            <a:r>
              <a:rPr lang="hr-HR" sz="2900" dirty="0" smtClean="0"/>
              <a:t> u praćenju i ocjenjivanju</a:t>
            </a:r>
          </a:p>
          <a:p>
            <a:pPr marL="0" indent="0" algn="ctr">
              <a:buFont typeface="Wingdings" pitchFamily="2" charset="2"/>
              <a:buChar char="ü"/>
            </a:pPr>
            <a:r>
              <a:rPr lang="hr-HR" sz="2900" dirty="0" smtClean="0"/>
              <a:t> </a:t>
            </a:r>
            <a:r>
              <a:rPr lang="hr-HR" sz="2900" b="1" dirty="0" smtClean="0"/>
              <a:t>interni nadzor i analiza </a:t>
            </a:r>
            <a:r>
              <a:rPr lang="hr-HR" sz="2900" dirty="0" smtClean="0"/>
              <a:t>uspjeha učenika u učenju i vladanju</a:t>
            </a:r>
          </a:p>
          <a:p>
            <a:pPr marL="0" indent="0" algn="ctr">
              <a:buFont typeface="Wingdings" pitchFamily="2" charset="2"/>
              <a:buChar char="ü"/>
            </a:pPr>
            <a:r>
              <a:rPr lang="hr-HR" sz="2900" dirty="0" smtClean="0"/>
              <a:t> </a:t>
            </a:r>
            <a:r>
              <a:rPr lang="hr-HR" sz="2900" b="1" dirty="0" smtClean="0"/>
              <a:t>ocjena</a:t>
            </a:r>
            <a:r>
              <a:rPr lang="hr-HR" sz="2900" dirty="0" smtClean="0"/>
              <a:t> prilikom eksterne provjere znanja ne smije odstupati za više ili manje od 1 u odnosu na ocjenu na kraju nastavne godine.</a:t>
            </a:r>
            <a:endParaRPr lang="hr-HR" sz="2900" dirty="0"/>
          </a:p>
        </p:txBody>
      </p:sp>
    </p:spTree>
    <p:extLst>
      <p:ext uri="{BB962C8B-B14F-4D97-AF65-F5344CB8AC3E}">
        <p14:creationId xmlns:p14="http://schemas.microsoft.com/office/powerpoint/2010/main" xmlns="" val="13472288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714348" y="571480"/>
            <a:ext cx="7788728" cy="1227973"/>
          </a:xfrm>
        </p:spPr>
        <p:txBody>
          <a:bodyPr>
            <a:noAutofit/>
          </a:bodyPr>
          <a:lstStyle/>
          <a:p>
            <a:pPr algn="ctr"/>
            <a:r>
              <a:rPr lang="hr-HR" sz="4400" b="1" dirty="0" smtClean="0"/>
              <a:t>5. Planiranje i organiziranje izvannastavnih aktivnosti</a:t>
            </a:r>
            <a:endParaRPr lang="hr-HR" sz="4400" b="1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571473" y="2184473"/>
            <a:ext cx="7929617" cy="4412270"/>
          </a:xfrm>
        </p:spPr>
        <p:txBody>
          <a:bodyPr>
            <a:normAutofit/>
          </a:bodyPr>
          <a:lstStyle/>
          <a:p>
            <a:pPr marL="0" indent="0">
              <a:buFont typeface="Wingdings" pitchFamily="2" charset="2"/>
              <a:buChar char="ü"/>
            </a:pPr>
            <a:r>
              <a:rPr lang="hr-HR" sz="2800" dirty="0" smtClean="0"/>
              <a:t> rad sekcija</a:t>
            </a:r>
          </a:p>
          <a:p>
            <a:pPr marL="0" indent="0">
              <a:buFont typeface="Wingdings" pitchFamily="2" charset="2"/>
              <a:buChar char="ü"/>
            </a:pPr>
            <a:r>
              <a:rPr lang="hr-HR" sz="2800" dirty="0" smtClean="0"/>
              <a:t> interni nadzor</a:t>
            </a:r>
          </a:p>
          <a:p>
            <a:pPr marL="0" indent="0">
              <a:buFont typeface="Wingdings" pitchFamily="2" charset="2"/>
              <a:buChar char="ü"/>
            </a:pPr>
            <a:r>
              <a:rPr lang="hr-HR" sz="2800" dirty="0" smtClean="0"/>
              <a:t> natjecanja: školska, općinska, županijska, federalna, državna, međunarodna</a:t>
            </a:r>
          </a:p>
          <a:p>
            <a:pPr marL="0" indent="0">
              <a:buFont typeface="Wingdings" pitchFamily="2" charset="2"/>
              <a:buChar char="ü"/>
            </a:pPr>
            <a:r>
              <a:rPr lang="hr-HR" sz="2800" dirty="0" smtClean="0"/>
              <a:t> uključenost učenika u projekte i istraživački rad</a:t>
            </a:r>
          </a:p>
          <a:p>
            <a:pPr marL="0" indent="0">
              <a:buFont typeface="Wingdings" pitchFamily="2" charset="2"/>
              <a:buChar char="ü"/>
            </a:pPr>
            <a:r>
              <a:rPr lang="hr-HR" sz="2800" dirty="0" smtClean="0"/>
              <a:t> školski list i web</a:t>
            </a:r>
            <a:endParaRPr lang="hr-HR" sz="2800" dirty="0"/>
          </a:p>
        </p:txBody>
      </p:sp>
      <p:pic>
        <p:nvPicPr>
          <p:cNvPr id="13314" name="Picture 2" descr="Slikovni rezultat za izvannastavne aktivnosti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29124" y="4357694"/>
            <a:ext cx="4357718" cy="250030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xmlns="" val="37540570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571472" y="428604"/>
            <a:ext cx="7829549" cy="1349828"/>
          </a:xfrm>
        </p:spPr>
        <p:txBody>
          <a:bodyPr>
            <a:noAutofit/>
          </a:bodyPr>
          <a:lstStyle/>
          <a:p>
            <a:pPr algn="ctr"/>
            <a:r>
              <a:rPr lang="hr-HR" b="1" dirty="0" smtClean="0"/>
              <a:t>6. Praćenje, evidentiranje i dokumentiranje odgojno-obrazovnog rada</a:t>
            </a:r>
            <a:endParaRPr lang="hr-HR" b="1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357158" y="2285992"/>
            <a:ext cx="8072494" cy="3786214"/>
          </a:xfrm>
        </p:spPr>
        <p:txBody>
          <a:bodyPr>
            <a:noAutofit/>
          </a:bodyPr>
          <a:lstStyle/>
          <a:p>
            <a:pPr marL="0" indent="0">
              <a:buFont typeface="Wingdings" pitchFamily="2" charset="2"/>
              <a:buChar char="ü"/>
            </a:pPr>
            <a:r>
              <a:rPr lang="hr-HR" sz="2800" dirty="0" smtClean="0"/>
              <a:t> pravilno vođenje pedagoške     dokumentacije i evidencije na temelju Pravilnika</a:t>
            </a:r>
          </a:p>
          <a:p>
            <a:pPr marL="0" indent="0">
              <a:buFont typeface="Wingdings" pitchFamily="2" charset="2"/>
              <a:buChar char="ü"/>
            </a:pPr>
            <a:r>
              <a:rPr lang="hr-HR" sz="2800" dirty="0" smtClean="0"/>
              <a:t> dokumentiranje realizacije svih segmenata GPRŠ</a:t>
            </a:r>
          </a:p>
          <a:p>
            <a:pPr marL="0" indent="0">
              <a:buFont typeface="Wingdings" pitchFamily="2" charset="2"/>
              <a:buChar char="ü"/>
            </a:pPr>
            <a:r>
              <a:rPr lang="hr-HR" sz="2800" dirty="0" smtClean="0"/>
              <a:t> </a:t>
            </a:r>
            <a:r>
              <a:rPr lang="hr-HR" sz="2800" dirty="0" err="1" smtClean="0"/>
              <a:t>portfolio</a:t>
            </a:r>
            <a:r>
              <a:rPr lang="hr-HR" sz="2800" dirty="0" smtClean="0"/>
              <a:t> učitelja</a:t>
            </a:r>
          </a:p>
          <a:p>
            <a:pPr marL="0" indent="0">
              <a:buFont typeface="Wingdings" pitchFamily="2" charset="2"/>
              <a:buChar char="ü"/>
            </a:pPr>
            <a:r>
              <a:rPr lang="hr-HR" sz="2800" dirty="0" smtClean="0"/>
              <a:t> interna kontrola</a:t>
            </a:r>
          </a:p>
        </p:txBody>
      </p:sp>
      <p:pic>
        <p:nvPicPr>
          <p:cNvPr id="12290" name="Picture 2" descr="Slikovni rezultat za pedagoÅ¡ka evidencij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14810" y="4286256"/>
            <a:ext cx="4572032" cy="221457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xmlns="" val="2570947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571472" y="285728"/>
            <a:ext cx="7630829" cy="1080938"/>
          </a:xfrm>
        </p:spPr>
        <p:txBody>
          <a:bodyPr>
            <a:normAutofit/>
          </a:bodyPr>
          <a:lstStyle/>
          <a:p>
            <a:pPr algn="ctr"/>
            <a:r>
              <a:rPr lang="hr-HR" sz="4400" b="1" dirty="0" smtClean="0"/>
              <a:t>7. Učeničke organizacije</a:t>
            </a:r>
            <a:endParaRPr lang="hr-HR" sz="4400" b="1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428595" y="1428736"/>
            <a:ext cx="8215371" cy="4786346"/>
          </a:xfrm>
        </p:spPr>
        <p:txBody>
          <a:bodyPr>
            <a:normAutofit/>
          </a:bodyPr>
          <a:lstStyle/>
          <a:p>
            <a:pPr marL="256032" lvl="1" indent="0">
              <a:buFont typeface="Wingdings" pitchFamily="2" charset="2"/>
              <a:buChar char="ü"/>
            </a:pPr>
            <a:endParaRPr lang="hr-HR" sz="2400" dirty="0" smtClean="0"/>
          </a:p>
          <a:p>
            <a:pPr marL="256032" lvl="1" indent="0">
              <a:buFont typeface="Wingdings" pitchFamily="2" charset="2"/>
              <a:buChar char="ü"/>
            </a:pPr>
            <a:endParaRPr lang="hr-HR" sz="2400" dirty="0" smtClean="0"/>
          </a:p>
          <a:p>
            <a:pPr marL="256032" lvl="1" indent="0">
              <a:buFont typeface="Wingdings" pitchFamily="2" charset="2"/>
              <a:buChar char="ü"/>
            </a:pPr>
            <a:endParaRPr lang="hr-HR" sz="2400" dirty="0" smtClean="0"/>
          </a:p>
          <a:p>
            <a:pPr marL="256032" lvl="1" indent="0">
              <a:buFont typeface="Wingdings" pitchFamily="2" charset="2"/>
              <a:buChar char="ü"/>
            </a:pPr>
            <a:endParaRPr lang="hr-HR" sz="2400" dirty="0" smtClean="0"/>
          </a:p>
          <a:p>
            <a:pPr marL="256032" lvl="1" indent="0">
              <a:buFont typeface="Wingdings" pitchFamily="2" charset="2"/>
              <a:buChar char="ü"/>
            </a:pPr>
            <a:endParaRPr lang="hr-HR" sz="2400" dirty="0" smtClean="0"/>
          </a:p>
          <a:p>
            <a:pPr marL="256032" lvl="1" indent="0" algn="ctr">
              <a:buFont typeface="Wingdings" pitchFamily="2" charset="2"/>
              <a:buChar char="ü"/>
            </a:pPr>
            <a:r>
              <a:rPr lang="hr-HR" sz="2800" dirty="0" smtClean="0"/>
              <a:t>Poslovnik o radu</a:t>
            </a:r>
          </a:p>
          <a:p>
            <a:pPr marL="256032" lvl="1" indent="0" algn="ctr">
              <a:buFont typeface="Wingdings" pitchFamily="2" charset="2"/>
              <a:buChar char="ü"/>
            </a:pPr>
            <a:r>
              <a:rPr lang="hr-HR" sz="2800" dirty="0" smtClean="0"/>
              <a:t>uloga pedagoga</a:t>
            </a:r>
          </a:p>
          <a:p>
            <a:pPr marL="0" indent="0">
              <a:buNone/>
            </a:pPr>
            <a:endParaRPr lang="hr-HR" sz="2800" dirty="0" smtClean="0"/>
          </a:p>
          <a:p>
            <a:pPr marL="0" indent="0">
              <a:buNone/>
            </a:pPr>
            <a:r>
              <a:rPr lang="hr-HR" sz="2800" dirty="0" smtClean="0"/>
              <a:t>Program   	       realizacija		  evidencija</a:t>
            </a:r>
            <a:endParaRPr lang="hr-HR" sz="2800" dirty="0"/>
          </a:p>
        </p:txBody>
      </p:sp>
      <p:sp>
        <p:nvSpPr>
          <p:cNvPr id="5" name="Strelica udesno 4"/>
          <p:cNvSpPr/>
          <p:nvPr/>
        </p:nvSpPr>
        <p:spPr>
          <a:xfrm>
            <a:off x="2071670" y="4929198"/>
            <a:ext cx="1000132" cy="42862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6" name="Strelica udesno 5"/>
          <p:cNvSpPr/>
          <p:nvPr/>
        </p:nvSpPr>
        <p:spPr>
          <a:xfrm>
            <a:off x="4929190" y="4929198"/>
            <a:ext cx="1214446" cy="42862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pic>
        <p:nvPicPr>
          <p:cNvPr id="11266" name="Picture 2" descr="Slikovni rezultat za vijeÄe uÄenik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14546" y="1428736"/>
            <a:ext cx="5000660" cy="17859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xmlns="" val="21413403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lvl="1">
              <a:buFont typeface="Wingdings" pitchFamily="2" charset="2"/>
              <a:buChar char="Ø"/>
            </a:pPr>
            <a:endParaRPr lang="hr-HR" dirty="0" smtClean="0"/>
          </a:p>
          <a:p>
            <a:pPr lvl="1">
              <a:buFont typeface="Wingdings" pitchFamily="2" charset="2"/>
              <a:buChar char="Ø"/>
            </a:pPr>
            <a:endParaRPr lang="hr-HR" dirty="0" smtClean="0"/>
          </a:p>
          <a:p>
            <a:pPr lvl="1">
              <a:buFont typeface="Wingdings" pitchFamily="2" charset="2"/>
              <a:buChar char="Ø"/>
            </a:pPr>
            <a:endParaRPr lang="hr-HR" dirty="0" smtClean="0"/>
          </a:p>
          <a:p>
            <a:pPr lvl="1">
              <a:buFont typeface="Wingdings" pitchFamily="2" charset="2"/>
              <a:buChar char="Ø"/>
            </a:pPr>
            <a:endParaRPr lang="hr-HR" dirty="0" smtClean="0"/>
          </a:p>
          <a:p>
            <a:pPr lvl="1">
              <a:buFont typeface="Wingdings" pitchFamily="2" charset="2"/>
              <a:buChar char="Ø"/>
            </a:pPr>
            <a:endParaRPr lang="hr-HR" dirty="0" smtClean="0"/>
          </a:p>
          <a:p>
            <a:pPr lvl="1">
              <a:buFont typeface="Wingdings" pitchFamily="2" charset="2"/>
              <a:buChar char="Ø"/>
            </a:pPr>
            <a:endParaRPr lang="hr-HR" dirty="0" smtClean="0"/>
          </a:p>
          <a:p>
            <a:pPr lvl="1">
              <a:buFont typeface="Wingdings" pitchFamily="2" charset="2"/>
              <a:buChar char="Ø"/>
            </a:pPr>
            <a:endParaRPr lang="hr-HR" dirty="0" smtClean="0"/>
          </a:p>
          <a:p>
            <a:pPr>
              <a:buFont typeface="Wingdings" pitchFamily="2" charset="2"/>
              <a:buChar char="ü"/>
            </a:pPr>
            <a:r>
              <a:rPr lang="hr-HR" dirty="0" smtClean="0"/>
              <a:t>godišnji </a:t>
            </a:r>
            <a:r>
              <a:rPr lang="hr-HR" dirty="0"/>
              <a:t>program </a:t>
            </a:r>
            <a:r>
              <a:rPr lang="hr-HR" dirty="0" smtClean="0"/>
              <a:t>rada </a:t>
            </a:r>
            <a:endParaRPr lang="hr-HR" dirty="0"/>
          </a:p>
          <a:p>
            <a:pPr>
              <a:buFont typeface="Wingdings" pitchFamily="2" charset="2"/>
              <a:buChar char="ü"/>
            </a:pPr>
            <a:r>
              <a:rPr lang="hr-HR" dirty="0" smtClean="0"/>
              <a:t>zapisnici </a:t>
            </a:r>
            <a:r>
              <a:rPr lang="hr-HR" dirty="0"/>
              <a:t>sa </a:t>
            </a:r>
            <a:r>
              <a:rPr lang="hr-HR" dirty="0" smtClean="0"/>
              <a:t>sastanaka</a:t>
            </a:r>
            <a:endParaRPr lang="hr-HR" dirty="0"/>
          </a:p>
          <a:p>
            <a:pPr>
              <a:buFont typeface="Wingdings" pitchFamily="2" charset="2"/>
              <a:buChar char="ü"/>
            </a:pPr>
            <a:r>
              <a:rPr lang="hr-HR" dirty="0" smtClean="0"/>
              <a:t>interna kontrola</a:t>
            </a:r>
            <a:endParaRPr lang="hr-HR" dirty="0"/>
          </a:p>
          <a:p>
            <a:pPr>
              <a:buFont typeface="Wingdings" pitchFamily="2" charset="2"/>
              <a:buChar char="ü"/>
            </a:pPr>
            <a:r>
              <a:rPr lang="hr-HR" dirty="0" err="1" smtClean="0"/>
              <a:t>međupredmetna</a:t>
            </a:r>
            <a:r>
              <a:rPr lang="hr-HR" dirty="0" smtClean="0"/>
              <a:t> korelacija, zajednički rad…</a:t>
            </a:r>
            <a:endParaRPr lang="hr-HR" dirty="0"/>
          </a:p>
        </p:txBody>
      </p:sp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hr-HR" dirty="0" smtClean="0"/>
              <a:t/>
            </a:r>
            <a:br>
              <a:rPr lang="hr-HR" dirty="0" smtClean="0"/>
            </a:br>
            <a:r>
              <a:rPr lang="hr-HR" dirty="0" smtClean="0"/>
              <a:t>8. Kvaliteta rada stručnih organa</a:t>
            </a:r>
            <a:endParaRPr lang="hr-HR" dirty="0"/>
          </a:p>
        </p:txBody>
      </p:sp>
      <p:sp>
        <p:nvSpPr>
          <p:cNvPr id="4" name="Elipsa 3"/>
          <p:cNvSpPr/>
          <p:nvPr/>
        </p:nvSpPr>
        <p:spPr>
          <a:xfrm>
            <a:off x="0" y="1428736"/>
            <a:ext cx="2714612" cy="114300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2000" b="1" dirty="0" smtClean="0"/>
              <a:t>Učiteljsko-nastavničko vijeće</a:t>
            </a:r>
            <a:endParaRPr lang="hr-HR" sz="2000" b="1" dirty="0"/>
          </a:p>
        </p:txBody>
      </p:sp>
      <p:sp>
        <p:nvSpPr>
          <p:cNvPr id="5" name="Elipsa 4"/>
          <p:cNvSpPr/>
          <p:nvPr/>
        </p:nvSpPr>
        <p:spPr>
          <a:xfrm>
            <a:off x="2357422" y="2143116"/>
            <a:ext cx="2571768" cy="107157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2000" b="1" dirty="0" smtClean="0"/>
              <a:t>Razredno vijeće</a:t>
            </a:r>
            <a:endParaRPr lang="hr-HR" sz="2000" b="1" dirty="0"/>
          </a:p>
        </p:txBody>
      </p:sp>
      <p:sp>
        <p:nvSpPr>
          <p:cNvPr id="6" name="Elipsa 5"/>
          <p:cNvSpPr/>
          <p:nvPr/>
        </p:nvSpPr>
        <p:spPr>
          <a:xfrm>
            <a:off x="4929190" y="2643182"/>
            <a:ext cx="2143140" cy="114300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2000" b="1" dirty="0" err="1" smtClean="0"/>
              <a:t>Odjelsko</a:t>
            </a:r>
            <a:r>
              <a:rPr lang="hr-HR" sz="2000" b="1" dirty="0" smtClean="0"/>
              <a:t> vijeće</a:t>
            </a:r>
            <a:endParaRPr lang="hr-HR" sz="2000" b="1" dirty="0"/>
          </a:p>
        </p:txBody>
      </p:sp>
      <p:sp>
        <p:nvSpPr>
          <p:cNvPr id="7" name="Elipsa 6"/>
          <p:cNvSpPr/>
          <p:nvPr/>
        </p:nvSpPr>
        <p:spPr>
          <a:xfrm>
            <a:off x="6786578" y="3429000"/>
            <a:ext cx="2214546" cy="128588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2000" b="1" dirty="0" smtClean="0"/>
              <a:t>Stručni aktiv</a:t>
            </a:r>
            <a:endParaRPr lang="hr-HR" sz="2000" b="1" dirty="0"/>
          </a:p>
        </p:txBody>
      </p:sp>
      <p:cxnSp>
        <p:nvCxnSpPr>
          <p:cNvPr id="9" name="Ravni poveznik sa strelicom 8"/>
          <p:cNvCxnSpPr/>
          <p:nvPr/>
        </p:nvCxnSpPr>
        <p:spPr>
          <a:xfrm rot="10800000" flipV="1">
            <a:off x="5500694" y="4572008"/>
            <a:ext cx="1500198" cy="71438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Wingdings" pitchFamily="2" charset="2"/>
              <a:buChar char="q"/>
            </a:pPr>
            <a:r>
              <a:rPr lang="hr-HR" dirty="0" smtClean="0"/>
              <a:t>Predstavljanje plana obuke -5 min</a:t>
            </a:r>
          </a:p>
          <a:p>
            <a:pPr>
              <a:buFont typeface="Wingdings" pitchFamily="2" charset="2"/>
              <a:buChar char="q"/>
            </a:pPr>
            <a:r>
              <a:rPr lang="hr-HR" dirty="0" smtClean="0"/>
              <a:t>Upoznavanje -10 min</a:t>
            </a:r>
          </a:p>
          <a:p>
            <a:pPr>
              <a:buFont typeface="Wingdings" pitchFamily="2" charset="2"/>
              <a:buChar char="q"/>
            </a:pPr>
            <a:r>
              <a:rPr lang="hr-HR" dirty="0" smtClean="0"/>
              <a:t>O stručno-pedagoškom nadzoru (Pravilnik) -5 min</a:t>
            </a:r>
          </a:p>
          <a:p>
            <a:pPr>
              <a:buFont typeface="Wingdings" pitchFamily="2" charset="2"/>
              <a:buChar char="q"/>
            </a:pPr>
            <a:r>
              <a:rPr lang="hr-HR" dirty="0" smtClean="0"/>
              <a:t>Opći nadzor -15 min</a:t>
            </a:r>
          </a:p>
          <a:p>
            <a:pPr>
              <a:buFont typeface="Wingdings" pitchFamily="2" charset="2"/>
              <a:buChar char="q"/>
            </a:pPr>
            <a:r>
              <a:rPr lang="hr-HR" dirty="0" smtClean="0"/>
              <a:t>Nadzor nad radom ravnatelja i pedagoga -5 min</a:t>
            </a:r>
          </a:p>
          <a:p>
            <a:pPr>
              <a:buFont typeface="Wingdings" pitchFamily="2" charset="2"/>
              <a:buChar char="q"/>
            </a:pPr>
            <a:r>
              <a:rPr lang="hr-HR" dirty="0" smtClean="0"/>
              <a:t>Radionica-opći nadzor -50 min</a:t>
            </a:r>
          </a:p>
          <a:p>
            <a:pPr>
              <a:buFont typeface="Wingdings" pitchFamily="2" charset="2"/>
              <a:buChar char="q"/>
            </a:pPr>
            <a:r>
              <a:rPr lang="hr-HR" b="1" dirty="0" smtClean="0"/>
              <a:t>Pauza za ručak- 60 min</a:t>
            </a:r>
          </a:p>
        </p:txBody>
      </p:sp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r-HR" dirty="0" smtClean="0"/>
              <a:t>Dnevni red</a:t>
            </a:r>
            <a:endParaRPr lang="hr-H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457200" y="1714488"/>
            <a:ext cx="8229600" cy="4292803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Ø"/>
            </a:pPr>
            <a:endParaRPr lang="hr-HR" dirty="0" smtClean="0"/>
          </a:p>
          <a:p>
            <a:pPr>
              <a:buFont typeface="Wingdings" pitchFamily="2" charset="2"/>
              <a:buChar char="Ø"/>
            </a:pPr>
            <a:r>
              <a:rPr lang="hr-HR" dirty="0" smtClean="0"/>
              <a:t>plan </a:t>
            </a:r>
            <a:r>
              <a:rPr lang="hr-HR" dirty="0"/>
              <a:t>i program </a:t>
            </a:r>
            <a:r>
              <a:rPr lang="hr-HR" dirty="0" smtClean="0"/>
              <a:t>rada</a:t>
            </a:r>
            <a:endParaRPr lang="hr-HR" dirty="0"/>
          </a:p>
          <a:p>
            <a:pPr>
              <a:buFont typeface="Wingdings" pitchFamily="2" charset="2"/>
              <a:buChar char="Ø"/>
            </a:pPr>
            <a:r>
              <a:rPr lang="hr-HR" dirty="0" smtClean="0"/>
              <a:t>računalni program</a:t>
            </a:r>
            <a:endParaRPr lang="hr-HR" dirty="0"/>
          </a:p>
          <a:p>
            <a:pPr>
              <a:buFont typeface="Wingdings" pitchFamily="2" charset="2"/>
              <a:buChar char="Ø"/>
            </a:pPr>
            <a:r>
              <a:rPr lang="hr-HR" dirty="0" smtClean="0"/>
              <a:t>lektire, stručna literatura, stručni časopisi…</a:t>
            </a:r>
            <a:endParaRPr lang="hr-HR" dirty="0"/>
          </a:p>
        </p:txBody>
      </p:sp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hr-HR" dirty="0" smtClean="0"/>
              <a:t/>
            </a:r>
            <a:br>
              <a:rPr lang="hr-HR" dirty="0" smtClean="0"/>
            </a:br>
            <a:r>
              <a:rPr lang="hr-HR" dirty="0" smtClean="0"/>
              <a:t>9. Rad školske knjižnice</a:t>
            </a:r>
            <a:endParaRPr lang="hr-HR" dirty="0"/>
          </a:p>
        </p:txBody>
      </p:sp>
      <p:pic>
        <p:nvPicPr>
          <p:cNvPr id="9218" name="Picture 2" descr="Slikovni rezultat za Å¡kolska knjiÅ¾nic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86116" y="3542976"/>
            <a:ext cx="5024473" cy="267210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Slikovni rezultat za struÄna usavrÅ¡avanj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26072" y="5072075"/>
            <a:ext cx="4217928" cy="178592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285720" y="1428736"/>
            <a:ext cx="8429684" cy="4525963"/>
          </a:xfrm>
        </p:spPr>
        <p:txBody>
          <a:bodyPr>
            <a:normAutofit/>
          </a:bodyPr>
          <a:lstStyle/>
          <a:p>
            <a:pPr lvl="1">
              <a:buFont typeface="Wingdings" pitchFamily="2" charset="2"/>
              <a:buChar char="ü"/>
            </a:pPr>
            <a:r>
              <a:rPr lang="hr-HR" sz="2800" dirty="0" smtClean="0"/>
              <a:t>ogledni/ugledni sati</a:t>
            </a:r>
          </a:p>
          <a:p>
            <a:pPr lvl="1">
              <a:buFont typeface="Wingdings" pitchFamily="2" charset="2"/>
              <a:buChar char="ü"/>
            </a:pPr>
            <a:r>
              <a:rPr lang="hr-HR" sz="2800" dirty="0" smtClean="0"/>
              <a:t>tematska stručna predavanja, seminari, radionice,…odgojno-obrazovnih djelatnika </a:t>
            </a:r>
          </a:p>
          <a:p>
            <a:pPr lvl="1">
              <a:buFont typeface="Wingdings" pitchFamily="2" charset="2"/>
              <a:buChar char="ü"/>
            </a:pPr>
            <a:r>
              <a:rPr lang="hr-HR" sz="2800" dirty="0" smtClean="0"/>
              <a:t>pratiti-sjednice aktiva, vijeća, izvannastavne aktivnosti</a:t>
            </a:r>
            <a:endParaRPr lang="hr-HR" sz="2800" dirty="0"/>
          </a:p>
          <a:p>
            <a:pPr lvl="1">
              <a:buFont typeface="Wingdings" pitchFamily="2" charset="2"/>
              <a:buChar char="ü"/>
            </a:pPr>
            <a:r>
              <a:rPr lang="hr-HR" sz="2800" dirty="0" smtClean="0"/>
              <a:t>sustav interne kontrole</a:t>
            </a:r>
            <a:endParaRPr lang="hr-HR" sz="2800" dirty="0"/>
          </a:p>
          <a:p>
            <a:pPr lvl="1">
              <a:buFont typeface="Wingdings" pitchFamily="2" charset="2"/>
              <a:buChar char="ü"/>
            </a:pPr>
            <a:r>
              <a:rPr lang="hr-HR" sz="2800" dirty="0" smtClean="0"/>
              <a:t>učinci </a:t>
            </a:r>
            <a:r>
              <a:rPr lang="hr-HR" sz="2800" dirty="0"/>
              <a:t>stručnog usavršavanja </a:t>
            </a:r>
            <a:r>
              <a:rPr lang="hr-HR" sz="2800" dirty="0" smtClean="0"/>
              <a:t>(je li uvidom u nastavu zamijećen napredak?)</a:t>
            </a:r>
          </a:p>
          <a:p>
            <a:pPr>
              <a:buFont typeface="Wingdings" pitchFamily="2" charset="2"/>
              <a:buChar char="ü"/>
            </a:pPr>
            <a:endParaRPr lang="hr-HR" dirty="0"/>
          </a:p>
        </p:txBody>
      </p:sp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hr-HR" dirty="0" smtClean="0"/>
              <a:t/>
            </a:r>
            <a:br>
              <a:rPr lang="hr-HR" dirty="0" smtClean="0"/>
            </a:br>
            <a:r>
              <a:rPr lang="hr-HR" dirty="0" smtClean="0"/>
              <a:t>10. Stručno usavršavanje,…</a:t>
            </a:r>
            <a:endParaRPr lang="hr-H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itchFamily="2" charset="2"/>
              <a:buChar char="ü"/>
            </a:pPr>
            <a:r>
              <a:rPr lang="hr-HR" dirty="0" smtClean="0"/>
              <a:t>tko vodi projekte?</a:t>
            </a:r>
          </a:p>
          <a:p>
            <a:pPr>
              <a:buFont typeface="Wingdings" pitchFamily="2" charset="2"/>
              <a:buChar char="ü"/>
            </a:pPr>
            <a:r>
              <a:rPr lang="hr-HR" dirty="0" smtClean="0"/>
              <a:t>tko realizira projekte?</a:t>
            </a:r>
          </a:p>
          <a:p>
            <a:pPr>
              <a:buFont typeface="Wingdings" pitchFamily="2" charset="2"/>
              <a:buChar char="ü"/>
            </a:pPr>
            <a:r>
              <a:rPr lang="hr-HR" dirty="0" smtClean="0"/>
              <a:t>što je evidentirano?</a:t>
            </a:r>
          </a:p>
          <a:p>
            <a:pPr>
              <a:buFont typeface="Wingdings" pitchFamily="2" charset="2"/>
              <a:buChar char="ü"/>
            </a:pPr>
            <a:r>
              <a:rPr lang="hr-HR" dirty="0" smtClean="0"/>
              <a:t>inovacije u nastavnom procesu?</a:t>
            </a:r>
          </a:p>
          <a:p>
            <a:pPr>
              <a:buFont typeface="Wingdings" pitchFamily="2" charset="2"/>
              <a:buChar char="ü"/>
            </a:pPr>
            <a:r>
              <a:rPr lang="hr-HR" dirty="0" smtClean="0"/>
              <a:t>kako su opažene? Primijenjene?</a:t>
            </a:r>
            <a:endParaRPr lang="hr-HR" dirty="0"/>
          </a:p>
        </p:txBody>
      </p:sp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hr-HR" dirty="0" smtClean="0"/>
              <a:t/>
            </a:r>
            <a:br>
              <a:rPr lang="hr-HR" dirty="0" smtClean="0"/>
            </a:br>
            <a:r>
              <a:rPr lang="hr-HR" dirty="0" smtClean="0"/>
              <a:t>11. Projekti, inovacije…</a:t>
            </a:r>
            <a:endParaRPr lang="hr-HR" dirty="0"/>
          </a:p>
        </p:txBody>
      </p:sp>
      <p:pic>
        <p:nvPicPr>
          <p:cNvPr id="7170" name="Picture 2" descr="Slikovni rezultat za projekti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14678" y="4143380"/>
            <a:ext cx="5435212" cy="235745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571472" y="2428868"/>
            <a:ext cx="8115328" cy="3714776"/>
          </a:xfrm>
        </p:spPr>
        <p:txBody>
          <a:bodyPr>
            <a:noAutofit/>
          </a:bodyPr>
          <a:lstStyle/>
          <a:p>
            <a:pPr>
              <a:buFont typeface="Wingdings" pitchFamily="2" charset="2"/>
              <a:buChar char="Ø"/>
            </a:pPr>
            <a:r>
              <a:rPr lang="hr-HR" dirty="0" smtClean="0"/>
              <a:t>Vijeće roditelja, zapisnici</a:t>
            </a:r>
            <a:endParaRPr lang="hr-HR" dirty="0"/>
          </a:p>
          <a:p>
            <a:pPr>
              <a:buFont typeface="Wingdings" pitchFamily="2" charset="2"/>
              <a:buChar char="Ø"/>
            </a:pPr>
            <a:r>
              <a:rPr lang="hr-HR" dirty="0" smtClean="0"/>
              <a:t>roditeljski sastanci, radionice, posjete, </a:t>
            </a:r>
            <a:r>
              <a:rPr lang="hr-HR" dirty="0" err="1" smtClean="0"/>
              <a:t>projekti..</a:t>
            </a:r>
            <a:r>
              <a:rPr lang="hr-HR" dirty="0" smtClean="0"/>
              <a:t>.</a:t>
            </a:r>
            <a:endParaRPr lang="hr-HR" dirty="0"/>
          </a:p>
          <a:p>
            <a:pPr>
              <a:buFont typeface="Wingdings" pitchFamily="2" charset="2"/>
              <a:buChar char="Ø"/>
            </a:pPr>
            <a:r>
              <a:rPr lang="hr-HR" dirty="0" smtClean="0"/>
              <a:t>suradnja </a:t>
            </a:r>
            <a:r>
              <a:rPr lang="hr-HR" dirty="0"/>
              <a:t>u lokalnoj i široj </a:t>
            </a:r>
            <a:r>
              <a:rPr lang="hr-HR" dirty="0" smtClean="0"/>
              <a:t>zajednici</a:t>
            </a:r>
            <a:endParaRPr lang="hr-HR" dirty="0"/>
          </a:p>
          <a:p>
            <a:pPr>
              <a:buFont typeface="Wingdings" pitchFamily="2" charset="2"/>
              <a:buChar char="Ø"/>
            </a:pPr>
            <a:r>
              <a:rPr lang="hr-HR" dirty="0" smtClean="0"/>
              <a:t>suradnja </a:t>
            </a:r>
            <a:r>
              <a:rPr lang="hr-HR" dirty="0"/>
              <a:t>s organizacijama i institucijama u cilju unapređenja odgojno-obrazovnog rada </a:t>
            </a:r>
            <a:r>
              <a:rPr lang="hr-HR" dirty="0" smtClean="0"/>
              <a:t>škole</a:t>
            </a:r>
            <a:endParaRPr lang="hr-HR" dirty="0"/>
          </a:p>
        </p:txBody>
      </p:sp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939916"/>
          </a:xfrm>
        </p:spPr>
        <p:txBody>
          <a:bodyPr>
            <a:normAutofit fontScale="90000"/>
          </a:bodyPr>
          <a:lstStyle/>
          <a:p>
            <a:pPr algn="ctr"/>
            <a:r>
              <a:rPr lang="hr-HR" dirty="0" smtClean="0"/>
              <a:t>12. Suradnja s ustanovama, roditeljima/starateljima, lokalnom zajednicom</a:t>
            </a:r>
            <a:endParaRPr lang="hr-H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428596" y="2071678"/>
            <a:ext cx="8258204" cy="4054485"/>
          </a:xfrm>
        </p:spPr>
        <p:txBody>
          <a:bodyPr>
            <a:noAutofit/>
          </a:bodyPr>
          <a:lstStyle/>
          <a:p>
            <a:pPr>
              <a:buFont typeface="Wingdings" pitchFamily="2" charset="2"/>
              <a:buChar char="Ø"/>
            </a:pPr>
            <a:r>
              <a:rPr lang="hr-HR" sz="2800" dirty="0" smtClean="0"/>
              <a:t>prostorni </a:t>
            </a:r>
            <a:r>
              <a:rPr lang="hr-HR" sz="2800" dirty="0"/>
              <a:t>uvjeti oprema i </a:t>
            </a:r>
            <a:r>
              <a:rPr lang="hr-HR" sz="2800" dirty="0" smtClean="0"/>
              <a:t>namještaj</a:t>
            </a:r>
            <a:endParaRPr lang="hr-HR" sz="2800" dirty="0"/>
          </a:p>
          <a:p>
            <a:pPr>
              <a:buFont typeface="Wingdings" pitchFamily="2" charset="2"/>
              <a:buChar char="Ø"/>
            </a:pPr>
            <a:r>
              <a:rPr lang="hr-HR" sz="2800" dirty="0" smtClean="0"/>
              <a:t>prostori </a:t>
            </a:r>
            <a:r>
              <a:rPr lang="hr-HR" sz="2800" dirty="0"/>
              <a:t>škole i školsko </a:t>
            </a:r>
            <a:r>
              <a:rPr lang="hr-HR" sz="2800" dirty="0" smtClean="0"/>
              <a:t>dvorište</a:t>
            </a:r>
            <a:endParaRPr lang="hr-HR" sz="2800" dirty="0"/>
          </a:p>
          <a:p>
            <a:pPr>
              <a:buFont typeface="Wingdings" pitchFamily="2" charset="2"/>
              <a:buChar char="Ø"/>
            </a:pPr>
            <a:r>
              <a:rPr lang="hr-HR" sz="2800" dirty="0"/>
              <a:t>f</a:t>
            </a:r>
            <a:r>
              <a:rPr lang="hr-HR" sz="2800" dirty="0" smtClean="0"/>
              <a:t>izički </a:t>
            </a:r>
            <a:r>
              <a:rPr lang="hr-HR" sz="2800" dirty="0"/>
              <a:t>prostor je prilagođen osobama s posebnim </a:t>
            </a:r>
            <a:r>
              <a:rPr lang="hr-HR" sz="2800" dirty="0" smtClean="0"/>
              <a:t>potrebama</a:t>
            </a:r>
            <a:endParaRPr lang="hr-HR" sz="2800" dirty="0"/>
          </a:p>
          <a:p>
            <a:pPr>
              <a:buFont typeface="Wingdings" pitchFamily="2" charset="2"/>
              <a:buChar char="Ø"/>
            </a:pPr>
            <a:r>
              <a:rPr lang="hr-HR" sz="2800" dirty="0" smtClean="0"/>
              <a:t>didaktička sredstva </a:t>
            </a:r>
            <a:r>
              <a:rPr lang="hr-HR" sz="2800" dirty="0"/>
              <a:t>i </a:t>
            </a:r>
            <a:r>
              <a:rPr lang="hr-HR" sz="2800" dirty="0" smtClean="0"/>
              <a:t>materijali</a:t>
            </a:r>
            <a:endParaRPr lang="hr-HR" sz="2800" dirty="0"/>
          </a:p>
          <a:p>
            <a:pPr>
              <a:buFont typeface="Wingdings" pitchFamily="2" charset="2"/>
              <a:buChar char="Ø"/>
            </a:pPr>
            <a:r>
              <a:rPr lang="hr-HR" sz="2800" dirty="0" smtClean="0"/>
              <a:t>IT oprema te </a:t>
            </a:r>
            <a:r>
              <a:rPr lang="hr-HR" sz="2800" dirty="0"/>
              <a:t>pristup </a:t>
            </a:r>
            <a:r>
              <a:rPr lang="hr-HR" sz="2800" dirty="0" smtClean="0"/>
              <a:t>internetu</a:t>
            </a:r>
          </a:p>
          <a:p>
            <a:pPr>
              <a:buFont typeface="Wingdings" pitchFamily="2" charset="2"/>
              <a:buChar char="Ø"/>
            </a:pPr>
            <a:r>
              <a:rPr lang="hr-HR" sz="2800" dirty="0" smtClean="0"/>
              <a:t>radovi učenika</a:t>
            </a:r>
            <a:endParaRPr lang="hr-HR" sz="2800" dirty="0"/>
          </a:p>
          <a:p>
            <a:pPr>
              <a:buFont typeface="Wingdings" pitchFamily="2" charset="2"/>
              <a:buChar char="Ø"/>
            </a:pPr>
            <a:r>
              <a:rPr lang="hr-HR" sz="2800" dirty="0"/>
              <a:t>k</a:t>
            </a:r>
            <a:r>
              <a:rPr lang="hr-HR" sz="2800" dirty="0" smtClean="0"/>
              <a:t>ućni </a:t>
            </a:r>
            <a:r>
              <a:rPr lang="hr-HR" sz="2800" dirty="0"/>
              <a:t>red i pravila </a:t>
            </a:r>
            <a:r>
              <a:rPr lang="hr-HR" sz="2800" dirty="0" smtClean="0"/>
              <a:t>ponašanja</a:t>
            </a:r>
          </a:p>
        </p:txBody>
      </p:sp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582726"/>
          </a:xfrm>
        </p:spPr>
        <p:txBody>
          <a:bodyPr>
            <a:normAutofit fontScale="90000"/>
          </a:bodyPr>
          <a:lstStyle/>
          <a:p>
            <a:pPr algn="ctr"/>
            <a:r>
              <a:rPr lang="hr-HR" dirty="0" smtClean="0"/>
              <a:t>13. Materijalno – tehnički uvjeti i </a:t>
            </a:r>
            <a:br>
              <a:rPr lang="hr-HR" dirty="0" smtClean="0"/>
            </a:br>
            <a:r>
              <a:rPr lang="hr-HR" dirty="0" smtClean="0"/>
              <a:t>školsko okružje</a:t>
            </a:r>
            <a:endParaRPr lang="hr-HR" dirty="0"/>
          </a:p>
        </p:txBody>
      </p:sp>
      <p:pic>
        <p:nvPicPr>
          <p:cNvPr id="5122" name="Picture 2" descr="Slikovni rezultat za uÄionic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43636" y="5500702"/>
            <a:ext cx="3000364" cy="123823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124" name="AutoShape 4" descr="Slikovni rezultat za uÄionic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r-HR"/>
          </a:p>
        </p:txBody>
      </p:sp>
      <p:sp>
        <p:nvSpPr>
          <p:cNvPr id="5126" name="AutoShape 6" descr="Slikovni rezultat za uÄionic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r-HR"/>
          </a:p>
        </p:txBody>
      </p:sp>
      <p:sp>
        <p:nvSpPr>
          <p:cNvPr id="5128" name="AutoShape 8" descr="Slikovni rezultat za uÄionic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r-HR"/>
          </a:p>
        </p:txBody>
      </p:sp>
      <p:pic>
        <p:nvPicPr>
          <p:cNvPr id="5130" name="Picture 10" descr="Povezana slika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215074" y="4000504"/>
            <a:ext cx="2786082" cy="135732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zervirano mjesto sadržaja 6"/>
          <p:cNvSpPr>
            <a:spLocks noGrp="1"/>
          </p:cNvSpPr>
          <p:nvPr>
            <p:ph idx="1"/>
          </p:nvPr>
        </p:nvSpPr>
        <p:spPr>
          <a:xfrm>
            <a:off x="457200" y="2357430"/>
            <a:ext cx="8229600" cy="3649861"/>
          </a:xfrm>
        </p:spPr>
        <p:txBody>
          <a:bodyPr/>
          <a:lstStyle/>
          <a:p>
            <a:endParaRPr lang="hr-HR" dirty="0"/>
          </a:p>
        </p:txBody>
      </p:sp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hr-HR" dirty="0" smtClean="0"/>
              <a:t>14. </a:t>
            </a:r>
            <a:r>
              <a:rPr lang="hr-HR" dirty="0" err="1" smtClean="0"/>
              <a:t>Samovrednovanje</a:t>
            </a:r>
            <a:r>
              <a:rPr lang="hr-HR" dirty="0" smtClean="0"/>
              <a:t> </a:t>
            </a:r>
            <a:br>
              <a:rPr lang="hr-HR" dirty="0" smtClean="0"/>
            </a:br>
            <a:endParaRPr lang="hr-HR" dirty="0"/>
          </a:p>
        </p:txBody>
      </p:sp>
      <p:graphicFrame>
        <p:nvGraphicFramePr>
          <p:cNvPr id="5" name="Dijagram 4"/>
          <p:cNvGraphicFramePr/>
          <p:nvPr/>
        </p:nvGraphicFramePr>
        <p:xfrm>
          <a:off x="0" y="1000108"/>
          <a:ext cx="8858280" cy="57150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None/>
            </a:pPr>
            <a:endParaRPr lang="hr-HR" b="1" dirty="0" smtClean="0"/>
          </a:p>
          <a:p>
            <a:pPr marL="914400" lvl="1" indent="-514350">
              <a:buFont typeface="Wingdings" pitchFamily="2" charset="2"/>
              <a:buChar char="ü"/>
            </a:pPr>
            <a:r>
              <a:rPr lang="hr-HR" dirty="0" smtClean="0"/>
              <a:t>godišnji i mjesečni planovi</a:t>
            </a:r>
          </a:p>
          <a:p>
            <a:pPr marL="914400" lvl="1" indent="-514350">
              <a:buFont typeface="Wingdings" pitchFamily="2" charset="2"/>
              <a:buChar char="ü"/>
            </a:pPr>
            <a:r>
              <a:rPr lang="hr-HR" dirty="0" smtClean="0"/>
              <a:t>plan i realizacija nadzora obrazovnih djelatnika</a:t>
            </a:r>
          </a:p>
          <a:p>
            <a:pPr marL="914400" lvl="1" indent="-514350">
              <a:buFont typeface="Wingdings" pitchFamily="2" charset="2"/>
              <a:buChar char="ü"/>
            </a:pPr>
            <a:r>
              <a:rPr lang="hr-HR" dirty="0" smtClean="0"/>
              <a:t>sudjeluje u vijećima, aktivima…</a:t>
            </a:r>
          </a:p>
          <a:p>
            <a:pPr marL="914400" lvl="1" indent="-514350">
              <a:buFont typeface="Wingdings" pitchFamily="2" charset="2"/>
              <a:buChar char="ü"/>
            </a:pPr>
            <a:r>
              <a:rPr lang="hr-HR" dirty="0" smtClean="0"/>
              <a:t>prijedlog mjera poboljšanja</a:t>
            </a:r>
          </a:p>
          <a:p>
            <a:pPr marL="914400" lvl="1" indent="-514350">
              <a:buFont typeface="Wingdings" pitchFamily="2" charset="2"/>
              <a:buChar char="ü"/>
            </a:pPr>
            <a:r>
              <a:rPr lang="hr-HR" dirty="0" smtClean="0"/>
              <a:t>stručno usavršavanje….</a:t>
            </a:r>
          </a:p>
          <a:p>
            <a:pPr marL="914400" lvl="1" indent="-514350">
              <a:buNone/>
            </a:pPr>
            <a:endParaRPr lang="hr-HR" b="1" dirty="0" smtClean="0"/>
          </a:p>
        </p:txBody>
      </p:sp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hr-HR" dirty="0" smtClean="0"/>
              <a:t>Nadzor ravnatelja, zamjenika i pomoćnika ravnatelja</a:t>
            </a:r>
            <a:endParaRPr lang="hr-H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14350" indent="-514350">
              <a:buFont typeface="Wingdings" pitchFamily="2" charset="2"/>
              <a:buChar char="ü"/>
            </a:pPr>
            <a:r>
              <a:rPr lang="hr-HR" dirty="0" smtClean="0"/>
              <a:t>planiranje, pripremanje i programiranje odgojno-obrazovnog rada</a:t>
            </a:r>
          </a:p>
          <a:p>
            <a:pPr marL="514350" indent="-514350">
              <a:buFont typeface="Wingdings" pitchFamily="2" charset="2"/>
              <a:buChar char="ü"/>
            </a:pPr>
            <a:r>
              <a:rPr lang="hr-HR" dirty="0" smtClean="0"/>
              <a:t>praćenje i analiza odgojno-obrazovnog procesa i njegovih rezultata</a:t>
            </a:r>
          </a:p>
          <a:p>
            <a:pPr marL="514350" indent="-514350">
              <a:buFont typeface="Wingdings" pitchFamily="2" charset="2"/>
              <a:buChar char="ü"/>
            </a:pPr>
            <a:r>
              <a:rPr lang="hr-HR" dirty="0" smtClean="0"/>
              <a:t>unapređivanje odgojno-obrazovnog rada, evaluacija</a:t>
            </a:r>
          </a:p>
          <a:p>
            <a:pPr marL="514350" indent="-514350">
              <a:buFont typeface="Wingdings" pitchFamily="2" charset="2"/>
              <a:buChar char="ü"/>
            </a:pPr>
            <a:r>
              <a:rPr lang="hr-HR" dirty="0" smtClean="0"/>
              <a:t>rad sa učiteljima, učenicima, roditeljima…</a:t>
            </a:r>
          </a:p>
          <a:p>
            <a:pPr marL="514350" indent="-514350">
              <a:buFont typeface="Wingdings" pitchFamily="2" charset="2"/>
              <a:buChar char="ü"/>
            </a:pPr>
            <a:r>
              <a:rPr lang="hr-HR" dirty="0" smtClean="0"/>
              <a:t>analize i istraživanja </a:t>
            </a:r>
          </a:p>
          <a:p>
            <a:pPr marL="514350" indent="-514350">
              <a:buFont typeface="Wingdings" pitchFamily="2" charset="2"/>
              <a:buChar char="ü"/>
            </a:pPr>
            <a:r>
              <a:rPr lang="hr-HR" dirty="0" smtClean="0"/>
              <a:t>profesionalni razvoj -osobni </a:t>
            </a:r>
            <a:r>
              <a:rPr lang="hr-HR" dirty="0" err="1" smtClean="0"/>
              <a:t>portfolio</a:t>
            </a:r>
            <a:endParaRPr lang="hr-HR" dirty="0" smtClean="0"/>
          </a:p>
          <a:p>
            <a:pPr marL="514350" indent="-514350">
              <a:buAutoNum type="arabicPeriod"/>
            </a:pPr>
            <a:endParaRPr lang="hr-HR" dirty="0"/>
          </a:p>
        </p:txBody>
      </p:sp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r-HR" dirty="0" smtClean="0"/>
              <a:t>Nadzor pedagoga po oblastima</a:t>
            </a:r>
            <a:endParaRPr lang="hr-HR" dirty="0"/>
          </a:p>
        </p:txBody>
      </p:sp>
      <p:pic>
        <p:nvPicPr>
          <p:cNvPr id="3074" name="Picture 2" descr="Slikovni rezultat za pedago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762750" y="4857760"/>
            <a:ext cx="2381250" cy="180022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adržaja 1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buNone/>
            </a:pPr>
            <a:r>
              <a:rPr lang="hr-HR" b="1" i="1" u="sng" dirty="0" smtClean="0"/>
              <a:t>Zadatak:</a:t>
            </a:r>
            <a:r>
              <a:rPr lang="hr-HR" dirty="0" smtClean="0"/>
              <a:t>  Na osnovu GPR škole napraviti uvid u rad osnovne/srednje škole te izraditi izvješće</a:t>
            </a:r>
          </a:p>
          <a:p>
            <a:pPr>
              <a:buNone/>
            </a:pPr>
            <a:endParaRPr lang="hr-HR" dirty="0" smtClean="0"/>
          </a:p>
          <a:p>
            <a:pPr>
              <a:buNone/>
            </a:pPr>
            <a:r>
              <a:rPr lang="hr-HR" b="1" i="1" u="sng" dirty="0" smtClean="0"/>
              <a:t>Metode i oblici rada:</a:t>
            </a:r>
          </a:p>
          <a:p>
            <a:pPr>
              <a:buFont typeface="Wingdings" pitchFamily="2" charset="2"/>
              <a:buChar char="ü"/>
            </a:pPr>
            <a:r>
              <a:rPr lang="hr-HR" dirty="0" smtClean="0"/>
              <a:t>	Rad u skupinama, rad u paru</a:t>
            </a:r>
          </a:p>
          <a:p>
            <a:pPr>
              <a:buFont typeface="Wingdings" pitchFamily="2" charset="2"/>
              <a:buChar char="ü"/>
            </a:pPr>
            <a:r>
              <a:rPr lang="hr-HR" dirty="0" smtClean="0"/>
              <a:t>	Usmena prezentacija i pisana metoda</a:t>
            </a:r>
          </a:p>
          <a:p>
            <a:pPr>
              <a:buNone/>
            </a:pPr>
            <a:endParaRPr lang="hr-HR" b="1" i="1" u="sng" dirty="0" smtClean="0"/>
          </a:p>
          <a:p>
            <a:pPr>
              <a:buNone/>
            </a:pPr>
            <a:r>
              <a:rPr lang="hr-HR" b="1" i="1" u="sng" dirty="0" smtClean="0"/>
              <a:t>Materijali:</a:t>
            </a:r>
          </a:p>
          <a:p>
            <a:pPr>
              <a:buFont typeface="Wingdings" pitchFamily="2" charset="2"/>
              <a:buChar char="ü"/>
            </a:pPr>
            <a:r>
              <a:rPr lang="hr-HR" dirty="0" smtClean="0"/>
              <a:t>	Indikatori za praćenje</a:t>
            </a:r>
          </a:p>
          <a:p>
            <a:pPr>
              <a:buFont typeface="Wingdings" pitchFamily="2" charset="2"/>
              <a:buChar char="ü"/>
            </a:pPr>
            <a:r>
              <a:rPr lang="hr-HR" dirty="0" smtClean="0"/>
              <a:t>	GPR škola </a:t>
            </a:r>
          </a:p>
          <a:p>
            <a:pPr>
              <a:buNone/>
            </a:pPr>
            <a:endParaRPr lang="hr-HR" dirty="0"/>
          </a:p>
        </p:txBody>
      </p:sp>
      <p:sp>
        <p:nvSpPr>
          <p:cNvPr id="3" name="Naslov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r-HR" dirty="0" smtClean="0"/>
              <a:t>Radionica </a:t>
            </a:r>
            <a:endParaRPr lang="hr-H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Wingdings" pitchFamily="2" charset="2"/>
              <a:buChar char="q"/>
            </a:pPr>
            <a:r>
              <a:rPr lang="hr-HR" dirty="0" smtClean="0"/>
              <a:t>Stručno-pedagoški nadzor nad radom učitelja/nastavnika općeobrazovnih predmeta -20 min</a:t>
            </a:r>
          </a:p>
          <a:p>
            <a:pPr>
              <a:buFont typeface="Wingdings" pitchFamily="2" charset="2"/>
              <a:buChar char="q"/>
            </a:pPr>
            <a:r>
              <a:rPr lang="hr-HR" dirty="0" smtClean="0"/>
              <a:t>Radionica -25 min</a:t>
            </a:r>
          </a:p>
          <a:p>
            <a:pPr>
              <a:buFont typeface="Wingdings" pitchFamily="2" charset="2"/>
              <a:buChar char="q"/>
            </a:pPr>
            <a:r>
              <a:rPr lang="hr-HR" dirty="0" smtClean="0"/>
              <a:t>Stručno-pedagoški nadzor nad radom nastavnika strukovnih predmeta -20 min</a:t>
            </a:r>
          </a:p>
          <a:p>
            <a:pPr>
              <a:buFont typeface="Wingdings" pitchFamily="2" charset="2"/>
              <a:buChar char="q"/>
            </a:pPr>
            <a:r>
              <a:rPr lang="hr-HR" dirty="0" smtClean="0"/>
              <a:t>Radionica -25min</a:t>
            </a:r>
          </a:p>
          <a:p>
            <a:pPr>
              <a:buNone/>
            </a:pPr>
            <a:endParaRPr lang="hr-HR" dirty="0" smtClean="0"/>
          </a:p>
          <a:p>
            <a:pPr>
              <a:buNone/>
            </a:pPr>
            <a:endParaRPr lang="hr-HR" dirty="0"/>
          </a:p>
        </p:txBody>
      </p:sp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r-HR" dirty="0" smtClean="0"/>
              <a:t>Dnevni red</a:t>
            </a:r>
            <a:endParaRPr lang="hr-H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zervirano mjesto sadržaja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>
              <a:buNone/>
            </a:pPr>
            <a:r>
              <a:rPr lang="hr-HR" dirty="0" smtClean="0"/>
              <a:t>	</a:t>
            </a:r>
          </a:p>
          <a:p>
            <a:pPr algn="ctr">
              <a:buFont typeface="Wingdings" pitchFamily="2" charset="2"/>
              <a:buChar char="ü"/>
            </a:pPr>
            <a:r>
              <a:rPr lang="hr-HR" dirty="0" smtClean="0"/>
              <a:t>realizacija nastavnih planova i programa</a:t>
            </a:r>
          </a:p>
          <a:p>
            <a:pPr algn="ctr">
              <a:buFont typeface="Wingdings" pitchFamily="2" charset="2"/>
              <a:buChar char="ü"/>
            </a:pPr>
            <a:r>
              <a:rPr lang="hr-HR" dirty="0" smtClean="0"/>
              <a:t>organizacija i izvođenje nastave i drugih oblika odgojno-obrazovnog rada u ustanovama (predškolske ustanove, osnovne i srednje škole)</a:t>
            </a:r>
          </a:p>
          <a:p>
            <a:pPr algn="ctr">
              <a:buFont typeface="Wingdings" pitchFamily="2" charset="2"/>
              <a:buChar char="ü"/>
            </a:pPr>
            <a:r>
              <a:rPr lang="hr-HR" dirty="0" smtClean="0"/>
              <a:t>stručni i pedagoški rad učitelja (odgajatelja,učitelja, nastavnika), stručnih suradnika i rukovoditelja u ustanovama.</a:t>
            </a:r>
            <a:endParaRPr lang="hr-HR" dirty="0"/>
          </a:p>
        </p:txBody>
      </p:sp>
      <p:sp>
        <p:nvSpPr>
          <p:cNvPr id="4" name="Naslov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hr-HR" dirty="0" smtClean="0"/>
              <a:t>Stručno-pedagoški nadzor je…</a:t>
            </a:r>
            <a:endParaRPr lang="hr-HR" dirty="0"/>
          </a:p>
        </p:txBody>
      </p:sp>
      <p:pic>
        <p:nvPicPr>
          <p:cNvPr id="30722" name="Picture 2" descr="Slikovni rezultat za nadzor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43504" y="5286388"/>
            <a:ext cx="3469818" cy="142873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buFont typeface="Wingdings" pitchFamily="2" charset="2"/>
              <a:buChar char="ü"/>
            </a:pPr>
            <a:r>
              <a:rPr lang="hr-HR" dirty="0" smtClean="0"/>
              <a:t>obavlja Javna ustanova </a:t>
            </a:r>
            <a:r>
              <a:rPr lang="hr-HR" b="1" i="1" dirty="0" smtClean="0"/>
              <a:t>Zavod za odgoj i obrazovanje</a:t>
            </a:r>
          </a:p>
          <a:p>
            <a:pPr>
              <a:buFont typeface="Wingdings" pitchFamily="2" charset="2"/>
              <a:buChar char="ü"/>
            </a:pPr>
            <a:r>
              <a:rPr lang="hr-HR" dirty="0" smtClean="0"/>
              <a:t>nadzor se vrši prema:</a:t>
            </a:r>
          </a:p>
          <a:p>
            <a:pPr lvl="1">
              <a:buFont typeface="Wingdings" pitchFamily="2" charset="2"/>
              <a:buChar char="ü"/>
            </a:pPr>
            <a:r>
              <a:rPr lang="hr-HR" dirty="0" smtClean="0"/>
              <a:t>odlukama ravnatelja Zavoda</a:t>
            </a:r>
          </a:p>
          <a:p>
            <a:pPr lvl="1">
              <a:buFont typeface="Wingdings" pitchFamily="2" charset="2"/>
              <a:buChar char="ü"/>
            </a:pPr>
            <a:r>
              <a:rPr lang="hr-HR" dirty="0" smtClean="0"/>
              <a:t>po službenoj dužnosti Zavoda</a:t>
            </a:r>
          </a:p>
          <a:p>
            <a:pPr lvl="1">
              <a:buFont typeface="Wingdings" pitchFamily="2" charset="2"/>
              <a:buChar char="ü"/>
            </a:pPr>
            <a:r>
              <a:rPr lang="hr-HR" dirty="0" smtClean="0"/>
              <a:t>na zahtjev </a:t>
            </a:r>
          </a:p>
          <a:p>
            <a:pPr lvl="2">
              <a:buFont typeface="Wingdings" pitchFamily="2" charset="2"/>
              <a:buChar char="ü"/>
            </a:pPr>
            <a:r>
              <a:rPr lang="hr-HR" dirty="0" smtClean="0"/>
              <a:t>nadležnog ministarstva obrazovanja</a:t>
            </a:r>
          </a:p>
          <a:p>
            <a:pPr lvl="2">
              <a:buFont typeface="Wingdings" pitchFamily="2" charset="2"/>
              <a:buChar char="ü"/>
            </a:pPr>
            <a:r>
              <a:rPr lang="hr-HR" dirty="0" smtClean="0"/>
              <a:t>prosvjetne inspekcije</a:t>
            </a:r>
          </a:p>
          <a:p>
            <a:pPr lvl="2">
              <a:buFont typeface="Wingdings" pitchFamily="2" charset="2"/>
              <a:buChar char="ü"/>
            </a:pPr>
            <a:r>
              <a:rPr lang="hr-HR" dirty="0" smtClean="0"/>
              <a:t>škole</a:t>
            </a:r>
          </a:p>
          <a:p>
            <a:pPr lvl="2">
              <a:buFont typeface="Wingdings" pitchFamily="2" charset="2"/>
              <a:buChar char="ü"/>
            </a:pPr>
            <a:r>
              <a:rPr lang="hr-HR" dirty="0" smtClean="0"/>
              <a:t>učitelja, roditelja, staratelja</a:t>
            </a:r>
          </a:p>
          <a:p>
            <a:pPr lvl="1">
              <a:buFont typeface="Wingdings" pitchFamily="2" charset="2"/>
              <a:buChar char="ü"/>
            </a:pPr>
            <a:r>
              <a:rPr lang="hr-HR" dirty="0" smtClean="0"/>
              <a:t>u drugim slučajevima kada Stručno vijeće Zavoda ocjeni da je potrebno vršiti nadzor </a:t>
            </a:r>
            <a:endParaRPr lang="hr-HR" dirty="0"/>
          </a:p>
        </p:txBody>
      </p:sp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r-HR" dirty="0" smtClean="0"/>
              <a:t>Stručno-pedagoški nadzor…</a:t>
            </a:r>
            <a:endParaRPr lang="hr-H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Wingdings" pitchFamily="2" charset="2"/>
              <a:buChar char="ü"/>
            </a:pPr>
            <a:endParaRPr lang="hr-HR" b="1" i="1" u="sng" dirty="0" smtClean="0"/>
          </a:p>
          <a:p>
            <a:pPr>
              <a:buFont typeface="Wingdings" pitchFamily="2" charset="2"/>
              <a:buChar char="ü"/>
            </a:pPr>
            <a:endParaRPr lang="hr-HR" b="1" i="1" u="sng" dirty="0" smtClean="0"/>
          </a:p>
          <a:p>
            <a:pPr>
              <a:buFont typeface="Wingdings" pitchFamily="2" charset="2"/>
              <a:buChar char="ü"/>
            </a:pPr>
            <a:endParaRPr lang="hr-HR" b="1" i="1" u="sng" dirty="0" smtClean="0"/>
          </a:p>
          <a:p>
            <a:pPr>
              <a:buFont typeface="Wingdings" pitchFamily="2" charset="2"/>
              <a:buChar char="ü"/>
            </a:pPr>
            <a:endParaRPr lang="hr-HR" b="1" i="1" u="sng" dirty="0" smtClean="0"/>
          </a:p>
          <a:p>
            <a:pPr>
              <a:buFont typeface="Wingdings" pitchFamily="2" charset="2"/>
              <a:buChar char="ü"/>
            </a:pPr>
            <a:endParaRPr lang="hr-HR" b="1" i="1" u="sng" dirty="0" smtClean="0"/>
          </a:p>
          <a:p>
            <a:pPr>
              <a:buFont typeface="Wingdings" pitchFamily="2" charset="2"/>
              <a:buChar char="ü"/>
            </a:pPr>
            <a:endParaRPr lang="hr-HR" b="1" i="1" u="sng" dirty="0" smtClean="0"/>
          </a:p>
          <a:p>
            <a:pPr>
              <a:buFont typeface="Wingdings" pitchFamily="2" charset="2"/>
              <a:buChar char="ü"/>
            </a:pPr>
            <a:endParaRPr lang="hr-HR" b="1" i="1" u="sng" dirty="0" smtClean="0"/>
          </a:p>
        </p:txBody>
      </p:sp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r-HR" dirty="0" smtClean="0"/>
              <a:t>Stručni savjetnik vrši…</a:t>
            </a:r>
            <a:endParaRPr lang="hr-HR" dirty="0"/>
          </a:p>
        </p:txBody>
      </p:sp>
      <p:sp>
        <p:nvSpPr>
          <p:cNvPr id="4" name="Elipsa 3"/>
          <p:cNvSpPr/>
          <p:nvPr/>
        </p:nvSpPr>
        <p:spPr>
          <a:xfrm>
            <a:off x="0" y="1428736"/>
            <a:ext cx="3571900" cy="178595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2800" dirty="0" smtClean="0"/>
              <a:t>Opći nadzor</a:t>
            </a:r>
            <a:endParaRPr lang="hr-HR" sz="2800" dirty="0"/>
          </a:p>
        </p:txBody>
      </p:sp>
      <p:sp>
        <p:nvSpPr>
          <p:cNvPr id="5" name="Elipsa 4"/>
          <p:cNvSpPr/>
          <p:nvPr/>
        </p:nvSpPr>
        <p:spPr>
          <a:xfrm>
            <a:off x="2714612" y="2714620"/>
            <a:ext cx="3857652" cy="200026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2800" dirty="0" smtClean="0"/>
              <a:t>Posebni nadzor</a:t>
            </a:r>
            <a:endParaRPr lang="hr-HR" sz="2800" dirty="0"/>
          </a:p>
        </p:txBody>
      </p:sp>
      <p:sp>
        <p:nvSpPr>
          <p:cNvPr id="6" name="Elipsa 5"/>
          <p:cNvSpPr/>
          <p:nvPr/>
        </p:nvSpPr>
        <p:spPr>
          <a:xfrm>
            <a:off x="5500694" y="4429132"/>
            <a:ext cx="3428992" cy="171451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2800" dirty="0" smtClean="0"/>
              <a:t>Pojedinačni nadzor</a:t>
            </a:r>
            <a:endParaRPr lang="hr-HR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Wingdings" pitchFamily="2" charset="2"/>
              <a:buChar char="ü"/>
            </a:pPr>
            <a:r>
              <a:rPr lang="hr-HR" dirty="0" smtClean="0"/>
              <a:t>godišnji plan i program ustanove</a:t>
            </a:r>
          </a:p>
          <a:p>
            <a:pPr>
              <a:buFont typeface="Wingdings" pitchFamily="2" charset="2"/>
              <a:buChar char="ü"/>
            </a:pPr>
            <a:r>
              <a:rPr lang="hr-HR" dirty="0" smtClean="0"/>
              <a:t>planiranje, organiziranje i izvođenje nastave i ostalih oblika odgojno-obrazovnog rada</a:t>
            </a:r>
          </a:p>
          <a:p>
            <a:pPr>
              <a:buFont typeface="Wingdings" pitchFamily="2" charset="2"/>
              <a:buChar char="ü"/>
            </a:pPr>
            <a:r>
              <a:rPr lang="hr-HR" dirty="0" smtClean="0"/>
              <a:t>uporabu udžbenika, nastavna sredstava i pomagala</a:t>
            </a:r>
          </a:p>
          <a:p>
            <a:pPr>
              <a:buFont typeface="Wingdings" pitchFamily="2" charset="2"/>
              <a:buChar char="ü"/>
            </a:pPr>
            <a:r>
              <a:rPr lang="hr-HR" smtClean="0"/>
              <a:t>stručno-pedagošku </a:t>
            </a:r>
            <a:r>
              <a:rPr lang="hr-HR" smtClean="0"/>
              <a:t>dokumentaciju</a:t>
            </a:r>
            <a:endParaRPr lang="hr-HR" dirty="0" smtClean="0"/>
          </a:p>
          <a:p>
            <a:pPr>
              <a:buFont typeface="Wingdings" pitchFamily="2" charset="2"/>
              <a:buChar char="ü"/>
            </a:pPr>
            <a:r>
              <a:rPr lang="hr-HR" dirty="0" smtClean="0"/>
              <a:t>način praćenja napredovanja i ocjenjivanja učenika</a:t>
            </a:r>
          </a:p>
          <a:p>
            <a:pPr>
              <a:buFont typeface="Wingdings" pitchFamily="2" charset="2"/>
              <a:buChar char="ü"/>
            </a:pPr>
            <a:r>
              <a:rPr lang="hr-HR" dirty="0" smtClean="0"/>
              <a:t>stručno usavršavanje</a:t>
            </a:r>
            <a:endParaRPr lang="hr-HR" dirty="0"/>
          </a:p>
        </p:txBody>
      </p:sp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r-HR" dirty="0" smtClean="0"/>
              <a:t>Stručni savjetnik nadzire…</a:t>
            </a:r>
            <a:endParaRPr lang="hr-H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Wingdings" pitchFamily="2" charset="2"/>
              <a:buChar char="ü"/>
            </a:pPr>
            <a:r>
              <a:rPr lang="hr-HR" b="1" dirty="0" smtClean="0"/>
              <a:t>pruža stručnu pomoć</a:t>
            </a:r>
          </a:p>
          <a:p>
            <a:pPr>
              <a:buFont typeface="Wingdings" pitchFamily="2" charset="2"/>
              <a:buChar char="ü"/>
            </a:pPr>
            <a:r>
              <a:rPr lang="hr-HR" dirty="0" smtClean="0"/>
              <a:t>predlaže mjere za poboljšanje</a:t>
            </a:r>
          </a:p>
          <a:p>
            <a:pPr>
              <a:buFont typeface="Wingdings" pitchFamily="2" charset="2"/>
              <a:buChar char="ü"/>
            </a:pPr>
            <a:r>
              <a:rPr lang="hr-HR" dirty="0" smtClean="0"/>
              <a:t>prati rezultate odgojno-obrazovnog rada</a:t>
            </a:r>
          </a:p>
          <a:p>
            <a:pPr>
              <a:buFont typeface="Wingdings" pitchFamily="2" charset="2"/>
              <a:buChar char="ü"/>
            </a:pPr>
            <a:r>
              <a:rPr lang="hr-HR" dirty="0" smtClean="0"/>
              <a:t>potiče učenička natjecanja</a:t>
            </a:r>
          </a:p>
          <a:p>
            <a:pPr>
              <a:buFont typeface="Wingdings" pitchFamily="2" charset="2"/>
              <a:buChar char="ü"/>
            </a:pPr>
            <a:r>
              <a:rPr lang="hr-HR" dirty="0" smtClean="0"/>
              <a:t>ocjenjuje funkcionalnost prostora i opreme…</a:t>
            </a:r>
          </a:p>
        </p:txBody>
      </p:sp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r-HR" dirty="0" smtClean="0"/>
              <a:t>Stručni savjetnik </a:t>
            </a:r>
            <a:endParaRPr lang="hr-H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Wingdings" pitchFamily="2" charset="2"/>
              <a:buChar char="ü"/>
            </a:pPr>
            <a:endParaRPr lang="hr-HR" dirty="0" smtClean="0"/>
          </a:p>
          <a:p>
            <a:pPr>
              <a:buNone/>
            </a:pPr>
            <a:endParaRPr lang="hr-HR" dirty="0" smtClean="0"/>
          </a:p>
          <a:p>
            <a:pPr>
              <a:buNone/>
            </a:pPr>
            <a:r>
              <a:rPr lang="hr-HR" b="1" dirty="0" smtClean="0"/>
              <a:t>Uvid</a:t>
            </a:r>
            <a:r>
              <a:rPr lang="hr-HR" dirty="0" smtClean="0"/>
              <a:t> 		</a:t>
            </a:r>
            <a:r>
              <a:rPr lang="hr-HR" b="1" dirty="0" smtClean="0"/>
              <a:t>Zapisnik</a:t>
            </a:r>
            <a:r>
              <a:rPr lang="hr-HR" dirty="0" smtClean="0"/>
              <a:t> 			</a:t>
            </a:r>
            <a:r>
              <a:rPr lang="hr-HR" b="1" dirty="0" smtClean="0"/>
              <a:t>Nalaz</a:t>
            </a:r>
          </a:p>
          <a:p>
            <a:pPr>
              <a:buFont typeface="Wingdings" pitchFamily="2" charset="2"/>
              <a:buChar char="ü"/>
            </a:pPr>
            <a:endParaRPr lang="hr-HR" dirty="0" smtClean="0"/>
          </a:p>
          <a:p>
            <a:pPr>
              <a:buFont typeface="Wingdings" pitchFamily="2" charset="2"/>
              <a:buChar char="ü"/>
            </a:pPr>
            <a:endParaRPr lang="hr-HR" dirty="0" smtClean="0"/>
          </a:p>
          <a:p>
            <a:pPr>
              <a:buNone/>
            </a:pPr>
            <a:r>
              <a:rPr lang="hr-HR" dirty="0" smtClean="0"/>
              <a:t>					tekstualni dio </a:t>
            </a:r>
          </a:p>
          <a:p>
            <a:pPr>
              <a:buNone/>
            </a:pPr>
            <a:r>
              <a:rPr lang="hr-HR" b="1" dirty="0" smtClean="0"/>
              <a:t>Nalaz</a:t>
            </a:r>
          </a:p>
          <a:p>
            <a:pPr lvl="1">
              <a:buNone/>
            </a:pPr>
            <a:r>
              <a:rPr lang="hr-HR" dirty="0" smtClean="0"/>
              <a:t>				</a:t>
            </a:r>
          </a:p>
          <a:p>
            <a:pPr lvl="1">
              <a:buNone/>
            </a:pPr>
            <a:r>
              <a:rPr lang="hr-HR" dirty="0" smtClean="0"/>
              <a:t>					</a:t>
            </a:r>
            <a:r>
              <a:rPr lang="hr-HR" sz="2700" dirty="0" smtClean="0"/>
              <a:t>opća ocjena stanja</a:t>
            </a:r>
          </a:p>
          <a:p>
            <a:pPr lvl="1">
              <a:buFont typeface="Wingdings" pitchFamily="2" charset="2"/>
              <a:buChar char="ü"/>
            </a:pPr>
            <a:endParaRPr lang="hr-HR" dirty="0" smtClean="0"/>
          </a:p>
          <a:p>
            <a:pPr lvl="1">
              <a:buFont typeface="Wingdings" pitchFamily="2" charset="2"/>
              <a:buChar char="ü"/>
            </a:pPr>
            <a:endParaRPr lang="hr-HR" dirty="0" smtClean="0"/>
          </a:p>
          <a:p>
            <a:pPr lvl="1">
              <a:buFont typeface="Wingdings" pitchFamily="2" charset="2"/>
              <a:buChar char="Ø"/>
            </a:pPr>
            <a:endParaRPr lang="hr-HR" dirty="0" smtClean="0"/>
          </a:p>
          <a:p>
            <a:pPr lvl="1">
              <a:buNone/>
            </a:pPr>
            <a:endParaRPr lang="hr-HR" dirty="0" smtClean="0"/>
          </a:p>
          <a:p>
            <a:pPr lvl="1">
              <a:buNone/>
            </a:pPr>
            <a:endParaRPr lang="hr-HR" dirty="0"/>
          </a:p>
          <a:p>
            <a:pPr lvl="1">
              <a:buNone/>
            </a:pPr>
            <a:endParaRPr lang="hr-HR" dirty="0" smtClean="0"/>
          </a:p>
          <a:p>
            <a:pPr lvl="1">
              <a:buNone/>
            </a:pPr>
            <a:endParaRPr lang="hr-HR" dirty="0"/>
          </a:p>
          <a:p>
            <a:pPr lvl="1">
              <a:buNone/>
            </a:pPr>
            <a:endParaRPr lang="hr-HR" dirty="0" smtClean="0"/>
          </a:p>
          <a:p>
            <a:pPr lvl="1">
              <a:buNone/>
            </a:pPr>
            <a:endParaRPr lang="hr-HR" dirty="0"/>
          </a:p>
          <a:p>
            <a:pPr lvl="1">
              <a:buNone/>
            </a:pPr>
            <a:endParaRPr lang="hr-HR" dirty="0" smtClean="0"/>
          </a:p>
          <a:p>
            <a:pPr lvl="1">
              <a:buNone/>
            </a:pPr>
            <a:endParaRPr lang="hr-HR" dirty="0"/>
          </a:p>
          <a:p>
            <a:pPr lvl="1">
              <a:buFont typeface="Wingdings" pitchFamily="2" charset="2"/>
              <a:buChar char="Ø"/>
            </a:pPr>
            <a:endParaRPr lang="hr-HR" dirty="0" smtClean="0"/>
          </a:p>
        </p:txBody>
      </p:sp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hr-HR" dirty="0" smtClean="0"/>
              <a:t>Zapisnik i nalaz o obavljenom stručno-pedagoškom nadzoru</a:t>
            </a:r>
            <a:endParaRPr lang="hr-HR" dirty="0"/>
          </a:p>
        </p:txBody>
      </p:sp>
      <p:sp>
        <p:nvSpPr>
          <p:cNvPr id="4" name="Strelica udesno 3"/>
          <p:cNvSpPr/>
          <p:nvPr/>
        </p:nvSpPr>
        <p:spPr>
          <a:xfrm>
            <a:off x="1571604" y="1928802"/>
            <a:ext cx="1571636" cy="135732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buNone/>
            </a:pPr>
            <a:r>
              <a:rPr lang="hr-HR" b="1" dirty="0" smtClean="0"/>
              <a:t>Protokol praćenja</a:t>
            </a:r>
          </a:p>
        </p:txBody>
      </p:sp>
      <p:sp>
        <p:nvSpPr>
          <p:cNvPr id="5" name="Strelica udesno 4"/>
          <p:cNvSpPr/>
          <p:nvPr/>
        </p:nvSpPr>
        <p:spPr>
          <a:xfrm>
            <a:off x="5000628" y="2143116"/>
            <a:ext cx="1643074" cy="114300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cxnSp>
        <p:nvCxnSpPr>
          <p:cNvPr id="7" name="Ravni poveznik sa strelicom 6"/>
          <p:cNvCxnSpPr/>
          <p:nvPr/>
        </p:nvCxnSpPr>
        <p:spPr>
          <a:xfrm flipV="1">
            <a:off x="1643042" y="4000504"/>
            <a:ext cx="2428892" cy="50006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Ravni poveznik sa strelicom 8"/>
          <p:cNvCxnSpPr/>
          <p:nvPr/>
        </p:nvCxnSpPr>
        <p:spPr>
          <a:xfrm>
            <a:off x="1571604" y="4572008"/>
            <a:ext cx="2428892" cy="71438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Gomilanje">
  <a:themeElements>
    <a:clrScheme name="Gomilanj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Gomilanj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Gomilanj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814</TotalTime>
  <Words>732</Words>
  <Application>Microsoft Office PowerPoint</Application>
  <PresentationFormat>Prikaz na zaslonu (4:3)</PresentationFormat>
  <Paragraphs>197</Paragraphs>
  <Slides>28</Slides>
  <Notes>1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Naslovi slajdova</vt:lpstr>
      </vt:variant>
      <vt:variant>
        <vt:i4>28</vt:i4>
      </vt:variant>
    </vt:vector>
  </HeadingPairs>
  <TitlesOfParts>
    <vt:vector size="29" baseType="lpstr">
      <vt:lpstr>Gomilanje</vt:lpstr>
      <vt:lpstr>  Zavod za odgoj i obrazovanje  stručni savjetnici-obveze i zadaće</vt:lpstr>
      <vt:lpstr>Dnevni red</vt:lpstr>
      <vt:lpstr>Dnevni red</vt:lpstr>
      <vt:lpstr>Stručno-pedagoški nadzor je…</vt:lpstr>
      <vt:lpstr>Stručno-pedagoški nadzor…</vt:lpstr>
      <vt:lpstr>Stručni savjetnik vrši…</vt:lpstr>
      <vt:lpstr>Stručni savjetnik nadzire…</vt:lpstr>
      <vt:lpstr>Stručni savjetnik </vt:lpstr>
      <vt:lpstr>Zapisnik i nalaz o obavljenom stručno-pedagoškom nadzoru</vt:lpstr>
      <vt:lpstr>Nalaz </vt:lpstr>
      <vt:lpstr>Opći nadzor u ustanovama</vt:lpstr>
      <vt:lpstr>1. Planiranje i programiranje odgojno-obrazovnog rada škole</vt:lpstr>
      <vt:lpstr>2. Planiranje i organiziranje nastavnog procesa i drugih oblika odgojno-obrazovnog rada</vt:lpstr>
      <vt:lpstr>3. Upotreba odobrenih udžbenika</vt:lpstr>
      <vt:lpstr>4. Kvaliteta vrednovanja i ocjenjivanja učenika, odjela i škole u cjelini</vt:lpstr>
      <vt:lpstr>5. Planiranje i organiziranje izvannastavnih aktivnosti</vt:lpstr>
      <vt:lpstr>6. Praćenje, evidentiranje i dokumentiranje odgojno-obrazovnog rada</vt:lpstr>
      <vt:lpstr>7. Učeničke organizacije</vt:lpstr>
      <vt:lpstr> 8. Kvaliteta rada stručnih organa</vt:lpstr>
      <vt:lpstr> 9. Rad školske knjižnice</vt:lpstr>
      <vt:lpstr> 10. Stručno usavršavanje,…</vt:lpstr>
      <vt:lpstr> 11. Projekti, inovacije…</vt:lpstr>
      <vt:lpstr>12. Suradnja s ustanovama, roditeljima/starateljima, lokalnom zajednicom</vt:lpstr>
      <vt:lpstr>13. Materijalno – tehnički uvjeti i  školsko okružje</vt:lpstr>
      <vt:lpstr>14. Samovrednovanje  </vt:lpstr>
      <vt:lpstr>Nadzor ravnatelja, zamjenika i pomoćnika ravnatelja</vt:lpstr>
      <vt:lpstr>Nadzor pedagoga po oblastima</vt:lpstr>
      <vt:lpstr>Radionica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Slajd 1</dc:title>
  <dc:creator>Korisnik</dc:creator>
  <cp:lastModifiedBy>Korisnik</cp:lastModifiedBy>
  <cp:revision>79</cp:revision>
  <dcterms:created xsi:type="dcterms:W3CDTF">2018-08-07T15:35:02Z</dcterms:created>
  <dcterms:modified xsi:type="dcterms:W3CDTF">2018-08-31T03:51:21Z</dcterms:modified>
</cp:coreProperties>
</file>