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2FC36-F9B3-4AFC-8C28-01119676FE01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87626-7E7C-4BA5-82EF-13671A45E12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933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7626-7E7C-4BA5-82EF-13671A45E12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07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404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338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4353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123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6246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747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1629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4696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858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319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066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370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324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786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329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661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835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BEC69E3-668B-4EB3-AA15-41212487EEE7}" type="datetimeFigureOut">
              <a:rPr lang="hr-HR" smtClean="0"/>
              <a:t>30.8.2018.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CB5CB08-1AC0-4298-A9F2-013F581C1A5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642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  <p:sldLayoutId id="21474838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-10886" y="108857"/>
            <a:ext cx="12192000" cy="1251857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</a:rPr>
              <a:t>UŽESTRUČNI  NADZOR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360715"/>
            <a:ext cx="12181113" cy="5497286"/>
          </a:xfrm>
        </p:spPr>
        <p:txBody>
          <a:bodyPr>
            <a:normAutofit/>
          </a:bodyPr>
          <a:lstStyle/>
          <a:p>
            <a:pPr algn="ctr"/>
            <a:endParaRPr lang="hr-HR" sz="4400" b="1" dirty="0" smtClean="0"/>
          </a:p>
          <a:p>
            <a:pPr algn="ctr"/>
            <a:r>
              <a:rPr lang="hr-HR" sz="4400" b="1" dirty="0" smtClean="0"/>
              <a:t>-UČITELJI RAZREDNE I PREDMETNE NASTAVE</a:t>
            </a:r>
          </a:p>
          <a:p>
            <a:pPr algn="ctr"/>
            <a:endParaRPr lang="hr-HR" sz="4400" b="1" dirty="0" smtClean="0"/>
          </a:p>
          <a:p>
            <a:pPr algn="ctr"/>
            <a:r>
              <a:rPr lang="hr-HR" sz="4400" b="1" dirty="0" smtClean="0"/>
              <a:t>-NASTAVNICI OPĆEOBRAZOVNIH PREDMETA U SREDNJOJ ŠKOLI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292750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892629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rgbClr val="FF0000"/>
                </a:solidFill>
              </a:rPr>
              <a:t>PROFESIONALNI RAZVOJ</a:t>
            </a:r>
            <a:endParaRPr lang="hr-HR" sz="44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200" y="1055913"/>
            <a:ext cx="11992881" cy="5627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smtClean="0"/>
              <a:t>-kontinuirano unapređenje</a:t>
            </a:r>
          </a:p>
          <a:p>
            <a:pPr marL="0" indent="0">
              <a:buNone/>
            </a:pPr>
            <a:r>
              <a:rPr lang="hr-HR" sz="4000" dirty="0" smtClean="0"/>
              <a:t>-sudjelovanje u edukacijama</a:t>
            </a:r>
          </a:p>
          <a:p>
            <a:pPr marL="0" indent="0">
              <a:buNone/>
            </a:pPr>
            <a:r>
              <a:rPr lang="hr-HR" sz="4000" dirty="0" smtClean="0"/>
              <a:t>-objave stručnih članaka, radova, recenzije,…</a:t>
            </a:r>
          </a:p>
          <a:p>
            <a:pPr marL="0" indent="0">
              <a:buNone/>
            </a:pPr>
            <a:r>
              <a:rPr lang="hr-HR" sz="4000" dirty="0" smtClean="0"/>
              <a:t>-titula magistra ili doktora znanosti</a:t>
            </a:r>
          </a:p>
          <a:p>
            <a:pPr marL="0" indent="0">
              <a:buNone/>
            </a:pPr>
            <a:r>
              <a:rPr lang="hr-HR" sz="4000" dirty="0" smtClean="0"/>
              <a:t>-suradnja s kolegama u cilju podizanja kvalitete odgojno-obrazovnog rada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100657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9871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4310" y="1469571"/>
            <a:ext cx="10018713" cy="52033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5400" dirty="0" smtClean="0">
                <a:solidFill>
                  <a:srgbClr val="FF0000"/>
                </a:solidFill>
              </a:rPr>
              <a:t>      HVALA  NA  POZORNOSTI</a:t>
            </a:r>
          </a:p>
          <a:p>
            <a:pPr marL="0" indent="0">
              <a:buNone/>
            </a:pPr>
            <a:endParaRPr lang="hr-HR" sz="5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3200" dirty="0" smtClean="0"/>
              <a:t>                                                                       Sandra Medić, prof.</a:t>
            </a:r>
          </a:p>
          <a:p>
            <a:pPr marL="0" indent="0">
              <a:buNone/>
            </a:pPr>
            <a:r>
              <a:rPr lang="hr-HR" sz="3200" dirty="0" smtClean="0"/>
              <a:t>                                                           stručna savjetnica za biologiju</a:t>
            </a:r>
          </a:p>
          <a:p>
            <a:pPr marL="0" indent="0">
              <a:buNone/>
            </a:pPr>
            <a:r>
              <a:rPr lang="hr-HR" sz="3200" smtClean="0"/>
              <a:t>                                                                Zavod </a:t>
            </a:r>
            <a:r>
              <a:rPr lang="hr-HR" sz="3200" dirty="0" smtClean="0"/>
              <a:t>za školstvo Mostar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24743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3287" y="664028"/>
            <a:ext cx="10570027" cy="125185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</a:rPr>
              <a:t>STANDARD KVALITETE PROFESIONALNOG RADA UČITELJA/NASTAVNIKA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0321" y="1915886"/>
            <a:ext cx="10760565" cy="468085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hr-HR" sz="8400" dirty="0"/>
          </a:p>
          <a:p>
            <a:pPr marL="0" lvl="0" indent="0">
              <a:buNone/>
            </a:pPr>
            <a:r>
              <a:rPr lang="hr-HR" sz="4400" dirty="0" smtClean="0"/>
              <a:t>DVA OBRASCA:</a:t>
            </a:r>
          </a:p>
          <a:p>
            <a:pPr marL="0" lvl="0" indent="0">
              <a:buNone/>
            </a:pPr>
            <a:r>
              <a:rPr lang="hr-HR" sz="4400" dirty="0" smtClean="0"/>
              <a:t>1-za razrednu nastavu</a:t>
            </a:r>
          </a:p>
          <a:p>
            <a:pPr marL="0" lvl="0" indent="0">
              <a:buNone/>
            </a:pPr>
            <a:r>
              <a:rPr lang="hr-HR" sz="4400" dirty="0" smtClean="0"/>
              <a:t>2-za predmetnu nastavu i općeobrazovne predmete u S.Š.</a:t>
            </a:r>
            <a:endParaRPr lang="hr-HR" sz="4400" dirty="0"/>
          </a:p>
          <a:p>
            <a:pPr marL="0" lvl="0" indent="0">
              <a:buNone/>
            </a:pPr>
            <a:endParaRPr lang="hr-HR" sz="4800" dirty="0"/>
          </a:p>
          <a:p>
            <a:pPr marL="0" lvl="0" indent="0">
              <a:buNone/>
            </a:pPr>
            <a:endParaRPr lang="hr-HR" sz="48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393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" y="0"/>
            <a:ext cx="11503024" cy="1077687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PROTKOL PRAĆENJA NASTAVNOG PROCESA</a:t>
            </a:r>
            <a:endParaRPr lang="hr-HR" sz="36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0052" y="1349829"/>
            <a:ext cx="12024862" cy="5431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 smtClean="0"/>
              <a:t>ANALIZA SATA:</a:t>
            </a:r>
          </a:p>
          <a:p>
            <a:pPr marL="0" indent="0">
              <a:buNone/>
            </a:pPr>
            <a:r>
              <a:rPr lang="hr-HR" sz="3600" dirty="0" smtClean="0"/>
              <a:t>-analiza pripreme</a:t>
            </a:r>
          </a:p>
          <a:p>
            <a:pPr marL="0" indent="0">
              <a:buNone/>
            </a:pPr>
            <a:r>
              <a:rPr lang="hr-HR" sz="3600" dirty="0" smtClean="0"/>
              <a:t>-analiza izvedbe sata</a:t>
            </a:r>
          </a:p>
          <a:p>
            <a:pPr marL="0" indent="0">
              <a:buNone/>
            </a:pPr>
            <a:r>
              <a:rPr lang="hr-HR" sz="3600" dirty="0" smtClean="0"/>
              <a:t>-odnos učenika i nastavnika</a:t>
            </a:r>
          </a:p>
          <a:p>
            <a:pPr marL="0" indent="0">
              <a:buNone/>
            </a:pPr>
            <a:r>
              <a:rPr lang="hr-HR" sz="3600" dirty="0" smtClean="0"/>
              <a:t>-mišljenje o </a:t>
            </a:r>
            <a:r>
              <a:rPr lang="hr-HR" sz="3600" dirty="0"/>
              <a:t>n</a:t>
            </a:r>
            <a:r>
              <a:rPr lang="hr-HR" sz="3600" dirty="0" smtClean="0"/>
              <a:t>astavniku</a:t>
            </a:r>
          </a:p>
          <a:p>
            <a:pPr marL="0" indent="0">
              <a:buNone/>
            </a:pPr>
            <a:r>
              <a:rPr lang="hr-HR" sz="3600" dirty="0" smtClean="0"/>
              <a:t>-ostala zapažanja</a:t>
            </a:r>
          </a:p>
          <a:p>
            <a:pPr marL="0" indent="0">
              <a:buNone/>
            </a:pPr>
            <a:r>
              <a:rPr lang="hr-HR" sz="3600" smtClean="0"/>
              <a:t>-savjeti </a:t>
            </a:r>
            <a:r>
              <a:rPr lang="hr-HR" sz="3600" dirty="0" smtClean="0"/>
              <a:t>za daljnji rad</a:t>
            </a:r>
          </a:p>
          <a:p>
            <a:pPr marL="0" indent="0">
              <a:buNone/>
            </a:pPr>
            <a:r>
              <a:rPr lang="hr-HR" sz="3600" dirty="0" smtClean="0"/>
              <a:t>-mišljenje o radu nastavnika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24700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4658" y="1"/>
            <a:ext cx="10929256" cy="740230"/>
          </a:xfrm>
        </p:spPr>
        <p:txBody>
          <a:bodyPr>
            <a:noAutofit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</a:rPr>
              <a:t>PLANIRANJE I PROGRAMIRANJE 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740230"/>
            <a:ext cx="12191999" cy="61177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600" dirty="0" smtClean="0"/>
              <a:t>SUSTAVNOST I BLAGOVREMENOST:</a:t>
            </a:r>
          </a:p>
          <a:p>
            <a:pPr marL="0" indent="0">
              <a:buNone/>
            </a:pPr>
            <a:r>
              <a:rPr lang="hr-HR" sz="3600" dirty="0" smtClean="0"/>
              <a:t>-planiranja rada</a:t>
            </a:r>
          </a:p>
          <a:p>
            <a:pPr marL="0" indent="0">
              <a:buNone/>
            </a:pPr>
            <a:r>
              <a:rPr lang="hr-HR" sz="3600" dirty="0" smtClean="0"/>
              <a:t>-izrade godišnjih i mjesečnih planova</a:t>
            </a:r>
          </a:p>
          <a:p>
            <a:pPr marL="0" indent="0">
              <a:buNone/>
            </a:pPr>
            <a:r>
              <a:rPr lang="hr-HR" sz="3600" dirty="0" smtClean="0"/>
              <a:t>-kontinuiranost u vođenju pedagoške dokumentacije</a:t>
            </a:r>
          </a:p>
          <a:p>
            <a:pPr marL="0" indent="0">
              <a:buNone/>
            </a:pPr>
            <a:r>
              <a:rPr lang="hr-HR" sz="3600" dirty="0" smtClean="0"/>
              <a:t>-usklađenost ciljeva i zadataka nastave</a:t>
            </a:r>
          </a:p>
          <a:p>
            <a:pPr marL="0" indent="0">
              <a:buNone/>
            </a:pPr>
            <a:r>
              <a:rPr lang="hr-HR" sz="3600" dirty="0" smtClean="0"/>
              <a:t>-suradnja s kolegama</a:t>
            </a:r>
          </a:p>
          <a:p>
            <a:pPr marL="0" indent="0">
              <a:buNone/>
            </a:pPr>
            <a:r>
              <a:rPr lang="hr-HR" sz="3600" dirty="0" smtClean="0"/>
              <a:t>-planiranje dodatne/dopunske nastave i izvannastavnih aktivnosti</a:t>
            </a:r>
          </a:p>
          <a:p>
            <a:pPr marL="0" indent="0">
              <a:buNone/>
            </a:pPr>
            <a:r>
              <a:rPr lang="hr-HR" sz="3600" dirty="0" smtClean="0"/>
              <a:t>-izrada IPP za svakog učenika s posebnim potrebama</a:t>
            </a:r>
          </a:p>
        </p:txBody>
      </p:sp>
    </p:spTree>
    <p:extLst>
      <p:ext uri="{BB962C8B-B14F-4D97-AF65-F5344CB8AC3E}">
        <p14:creationId xmlns:p14="http://schemas.microsoft.com/office/powerpoint/2010/main" val="370927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6943" y="0"/>
            <a:ext cx="10185325" cy="914400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 smtClean="0">
                <a:solidFill>
                  <a:srgbClr val="FF0000"/>
                </a:solidFill>
              </a:rPr>
              <a:t>UČENJE I POUČAVANJE</a:t>
            </a:r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794656"/>
            <a:ext cx="12192000" cy="5976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smtClean="0"/>
              <a:t>-zainteresiranost učenika</a:t>
            </a:r>
          </a:p>
          <a:p>
            <a:pPr marL="0" indent="0">
              <a:buNone/>
            </a:pPr>
            <a:r>
              <a:rPr lang="hr-HR" sz="4000" dirty="0" smtClean="0"/>
              <a:t>-realizacija planiranog, sukladnost s ciljevima i zadacima</a:t>
            </a:r>
          </a:p>
          <a:p>
            <a:pPr marL="0" indent="0">
              <a:buNone/>
            </a:pPr>
            <a:r>
              <a:rPr lang="hr-HR" sz="4000" dirty="0" smtClean="0"/>
              <a:t>-motivacija učenika na početku sata</a:t>
            </a:r>
          </a:p>
          <a:p>
            <a:pPr marL="0" indent="0">
              <a:buNone/>
            </a:pPr>
            <a:r>
              <a:rPr lang="hr-HR" sz="4000" dirty="0" smtClean="0"/>
              <a:t>-integracija starog gradiva s novim</a:t>
            </a:r>
          </a:p>
          <a:p>
            <a:pPr marL="0" indent="0">
              <a:buNone/>
            </a:pPr>
            <a:r>
              <a:rPr lang="hr-HR" sz="4000" dirty="0" smtClean="0"/>
              <a:t>-raspored vremena</a:t>
            </a:r>
          </a:p>
          <a:p>
            <a:pPr marL="0" indent="0">
              <a:buNone/>
            </a:pPr>
            <a:r>
              <a:rPr lang="hr-HR" sz="4000" dirty="0" smtClean="0"/>
              <a:t>-korištenje nekog od oblika suradničke nastave</a:t>
            </a:r>
          </a:p>
        </p:txBody>
      </p:sp>
    </p:spTree>
    <p:extLst>
      <p:ext uri="{BB962C8B-B14F-4D97-AF65-F5344CB8AC3E}">
        <p14:creationId xmlns:p14="http://schemas.microsoft.com/office/powerpoint/2010/main" val="284993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6828" y="130630"/>
            <a:ext cx="10450286" cy="272141"/>
          </a:xfrm>
        </p:spPr>
        <p:txBody>
          <a:bodyPr>
            <a:noAutofit/>
          </a:bodyPr>
          <a:lstStyle/>
          <a:p>
            <a:pPr algn="ctr"/>
            <a:endParaRPr lang="hr-HR" sz="40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653144"/>
            <a:ext cx="12191999" cy="6204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4000" dirty="0" smtClean="0"/>
              <a:t>-način govora učitelja/nastavnika</a:t>
            </a:r>
          </a:p>
          <a:p>
            <a:pPr marL="0" indent="0" algn="just">
              <a:buNone/>
            </a:pPr>
            <a:r>
              <a:rPr lang="hr-HR" sz="4000" dirty="0" smtClean="0"/>
              <a:t>-aktivnost učenika</a:t>
            </a:r>
          </a:p>
          <a:p>
            <a:pPr marL="0" indent="0" algn="just">
              <a:buNone/>
            </a:pPr>
            <a:r>
              <a:rPr lang="hr-HR" sz="4000" dirty="0" smtClean="0"/>
              <a:t>-ostvarivost ciljeva i zadataka</a:t>
            </a:r>
          </a:p>
          <a:p>
            <a:pPr marL="0" indent="0" algn="just">
              <a:buNone/>
            </a:pPr>
            <a:r>
              <a:rPr lang="hr-HR" sz="4000" dirty="0" smtClean="0"/>
              <a:t>-posebne vještine nastavnika</a:t>
            </a:r>
          </a:p>
          <a:p>
            <a:pPr marL="0" indent="0" algn="just">
              <a:buNone/>
            </a:pPr>
            <a:r>
              <a:rPr lang="hr-HR" sz="4000" dirty="0" smtClean="0"/>
              <a:t>-logičnost u izmjeni aktivnosti tijekom sata</a:t>
            </a:r>
          </a:p>
          <a:p>
            <a:pPr marL="0" indent="0" algn="just">
              <a:buNone/>
            </a:pPr>
            <a:r>
              <a:rPr lang="hr-HR" sz="4000" dirty="0" smtClean="0"/>
              <a:t>-realizacija dopunske/dodatne nastave i izvannastavnih aktivnosti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134722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" y="0"/>
            <a:ext cx="10384970" cy="794657"/>
          </a:xfrm>
        </p:spPr>
        <p:txBody>
          <a:bodyPr>
            <a:noAutofit/>
          </a:bodyPr>
          <a:lstStyle/>
          <a:p>
            <a:pPr algn="ctr"/>
            <a:r>
              <a:rPr lang="hr-HR" sz="4400" b="1" dirty="0" smtClean="0">
                <a:solidFill>
                  <a:srgbClr val="FF0000"/>
                </a:solidFill>
              </a:rPr>
              <a:t>PRAĆENJE I VREDNOVANJE</a:t>
            </a:r>
            <a:endParaRPr lang="hr-HR" sz="44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4332" y="1132114"/>
            <a:ext cx="11839954" cy="5464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smtClean="0"/>
              <a:t>-kontinuiranost i sustavnost u praćenju i ocjenjivanju učenika</a:t>
            </a:r>
          </a:p>
          <a:p>
            <a:pPr marL="0" indent="0">
              <a:buNone/>
            </a:pPr>
            <a:r>
              <a:rPr lang="hr-HR" sz="4000" dirty="0" smtClean="0"/>
              <a:t>-učenika upoznati s ocjenom</a:t>
            </a:r>
          </a:p>
          <a:p>
            <a:pPr marL="0" indent="0">
              <a:buNone/>
            </a:pPr>
            <a:r>
              <a:rPr lang="hr-HR" sz="4000" dirty="0" smtClean="0"/>
              <a:t>-opisna ocjena treba biti afirmativna</a:t>
            </a:r>
          </a:p>
          <a:p>
            <a:pPr marL="0" indent="0">
              <a:buNone/>
            </a:pPr>
            <a:r>
              <a:rPr lang="hr-HR" sz="4000" dirty="0" smtClean="0"/>
              <a:t>-kriteriji moraju biti jasni, transparentni i dostupni</a:t>
            </a:r>
          </a:p>
        </p:txBody>
      </p:sp>
    </p:spTree>
    <p:extLst>
      <p:ext uri="{BB962C8B-B14F-4D97-AF65-F5344CB8AC3E}">
        <p14:creationId xmlns:p14="http://schemas.microsoft.com/office/powerpoint/2010/main" val="375405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10439399" cy="816429"/>
          </a:xfrm>
        </p:spPr>
        <p:txBody>
          <a:bodyPr>
            <a:no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KREIRANJE OKRUŽENJA ZA UČENJE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" y="1066800"/>
            <a:ext cx="12191999" cy="5998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4000" dirty="0" smtClean="0"/>
              <a:t>-izrada didaktičkog materijala</a:t>
            </a:r>
          </a:p>
          <a:p>
            <a:pPr marL="0" indent="0">
              <a:buNone/>
            </a:pPr>
            <a:r>
              <a:rPr lang="hr-HR" sz="4000" dirty="0" smtClean="0"/>
              <a:t>-materijal postaviti unutar učioničkog prostora</a:t>
            </a:r>
          </a:p>
          <a:p>
            <a:pPr marL="0" indent="0">
              <a:buNone/>
            </a:pPr>
            <a:r>
              <a:rPr lang="hr-HR" sz="4000" dirty="0" smtClean="0"/>
              <a:t>SOCIO-EMOCIONALNO OKRUŽENJE:</a:t>
            </a:r>
          </a:p>
          <a:p>
            <a:pPr marL="0" indent="0">
              <a:buNone/>
            </a:pPr>
            <a:r>
              <a:rPr lang="hr-HR" sz="4000" dirty="0" smtClean="0"/>
              <a:t>-uvažavanje učeničkog zajedništva</a:t>
            </a:r>
          </a:p>
          <a:p>
            <a:pPr marL="0" indent="0">
              <a:buNone/>
            </a:pPr>
            <a:r>
              <a:rPr lang="hr-HR" sz="4000" dirty="0" smtClean="0"/>
              <a:t>-međusobno pomaganje</a:t>
            </a:r>
          </a:p>
          <a:p>
            <a:pPr marL="0" indent="0">
              <a:buNone/>
            </a:pPr>
            <a:r>
              <a:rPr lang="hr-HR" sz="4000" dirty="0" smtClean="0"/>
              <a:t>-sloboda govora i iznošenja stavova </a:t>
            </a:r>
          </a:p>
          <a:p>
            <a:pPr marL="0" indent="0">
              <a:buNone/>
            </a:pPr>
            <a:r>
              <a:rPr lang="hr-HR" sz="4000" dirty="0"/>
              <a:t>-</a:t>
            </a:r>
            <a:r>
              <a:rPr lang="hr-HR" sz="4000" dirty="0" smtClean="0"/>
              <a:t>donošenje zajedničkih pravila ponašanja</a:t>
            </a:r>
          </a:p>
          <a:p>
            <a:pPr marL="0" indent="0">
              <a:buNone/>
            </a:pP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257094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98713" y="97970"/>
            <a:ext cx="11506199" cy="685801"/>
          </a:xfrm>
        </p:spPr>
        <p:txBody>
          <a:bodyPr>
            <a:normAutofit fontScale="90000"/>
          </a:bodyPr>
          <a:lstStyle/>
          <a:p>
            <a:r>
              <a:rPr lang="hr-HR" sz="4400" b="1" dirty="0" smtClean="0">
                <a:solidFill>
                  <a:srgbClr val="FF0000"/>
                </a:solidFill>
              </a:rPr>
              <a:t>SURADNJA S OBITELJI I ZAJEDNICOM</a:t>
            </a:r>
            <a:endParaRPr lang="hr-HR" sz="4400" b="1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925286"/>
            <a:ext cx="12191999" cy="5751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sz="4000" dirty="0" smtClean="0"/>
              <a:t>ZA RAZREDNIKE I UČITELJE RAZREDNE NASTAVE</a:t>
            </a:r>
          </a:p>
          <a:p>
            <a:pPr marL="0" indent="0">
              <a:buNone/>
            </a:pPr>
            <a:r>
              <a:rPr lang="hr-HR" sz="4000" dirty="0" smtClean="0"/>
              <a:t>-kodeks ponašanja u školi</a:t>
            </a:r>
          </a:p>
          <a:p>
            <a:pPr marL="0" indent="0">
              <a:buNone/>
            </a:pPr>
            <a:r>
              <a:rPr lang="hr-HR" sz="4000" dirty="0" smtClean="0"/>
              <a:t>-komunikacija i informiranost roditelja o uspjehu učenika</a:t>
            </a:r>
            <a:endParaRPr lang="hr-HR" sz="4000" dirty="0"/>
          </a:p>
          <a:p>
            <a:pPr marL="0" indent="0">
              <a:buNone/>
            </a:pPr>
            <a:r>
              <a:rPr lang="hr-HR" sz="4000" dirty="0" smtClean="0"/>
              <a:t>-obavijest o poteškoćama i osiguravanje adekvatne pomoći</a:t>
            </a:r>
          </a:p>
          <a:p>
            <a:pPr marL="0" indent="0">
              <a:buNone/>
            </a:pPr>
            <a:r>
              <a:rPr lang="hr-HR" sz="4000" dirty="0" smtClean="0"/>
              <a:t>-predstavljanje kriterija ocjenjivanja</a:t>
            </a:r>
          </a:p>
          <a:p>
            <a:pPr marL="0" indent="0">
              <a:buNone/>
            </a:pPr>
            <a:r>
              <a:rPr lang="hr-HR" sz="4000" dirty="0" smtClean="0"/>
              <a:t>-organiziranje s učenicima proslava blagdana, javnih događanja, sportskih manifestacija, izleta, izrade časopisa…</a:t>
            </a:r>
          </a:p>
        </p:txBody>
      </p:sp>
    </p:spTree>
    <p:extLst>
      <p:ext uri="{BB962C8B-B14F-4D97-AF65-F5344CB8AC3E}">
        <p14:creationId xmlns:p14="http://schemas.microsoft.com/office/powerpoint/2010/main" val="2141340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362</Words>
  <Application>Microsoft Office PowerPoint</Application>
  <PresentationFormat>Široki zaslon</PresentationFormat>
  <Paragraphs>74</Paragraphs>
  <Slides>11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Paralaksa</vt:lpstr>
      <vt:lpstr>UŽESTRUČNI  NADZOR</vt:lpstr>
      <vt:lpstr>STANDARD KVALITETE PROFESIONALNOG RADA UČITELJA/NASTAVNIKA</vt:lpstr>
      <vt:lpstr>PROTKOL PRAĆENJA NASTAVNOG PROCESA</vt:lpstr>
      <vt:lpstr>PLANIRANJE I PROGRAMIRANJE </vt:lpstr>
      <vt:lpstr>UČENJE I POUČAVANJE</vt:lpstr>
      <vt:lpstr>PowerPointova prezentacija</vt:lpstr>
      <vt:lpstr>PRAĆENJE I VREDNOVANJE</vt:lpstr>
      <vt:lpstr>KREIRANJE OKRUŽENJA ZA UČENJE</vt:lpstr>
      <vt:lpstr>SURADNJA S OBITELJI I ZAJEDNICOM</vt:lpstr>
      <vt:lpstr>PROFESIONALNI RAZVOJ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PLANIRANJE I PROGRAMIRANJE  ODGOJNO-OBRAZOVNOG RADA ŠKOLE</dc:title>
  <dc:creator>Korisnik</dc:creator>
  <cp:lastModifiedBy>Korisnik</cp:lastModifiedBy>
  <cp:revision>24</cp:revision>
  <dcterms:created xsi:type="dcterms:W3CDTF">2018-08-22T09:28:19Z</dcterms:created>
  <dcterms:modified xsi:type="dcterms:W3CDTF">2018-08-30T13:12:57Z</dcterms:modified>
</cp:coreProperties>
</file>