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2"/>
  </p:notesMasterIdLst>
  <p:handoutMasterIdLst>
    <p:handoutMasterId r:id="rId23"/>
  </p:handoutMasterIdLst>
  <p:sldIdLst>
    <p:sldId id="256" r:id="rId3"/>
    <p:sldId id="259" r:id="rId4"/>
    <p:sldId id="257" r:id="rId5"/>
    <p:sldId id="279" r:id="rId6"/>
    <p:sldId id="281" r:id="rId7"/>
    <p:sldId id="283" r:id="rId8"/>
    <p:sldId id="284" r:id="rId9"/>
    <p:sldId id="261" r:id="rId10"/>
    <p:sldId id="262" r:id="rId11"/>
    <p:sldId id="265" r:id="rId12"/>
    <p:sldId id="266" r:id="rId13"/>
    <p:sldId id="267" r:id="rId14"/>
    <p:sldId id="263" r:id="rId15"/>
    <p:sldId id="268" r:id="rId16"/>
    <p:sldId id="264" r:id="rId17"/>
    <p:sldId id="258" r:id="rId18"/>
    <p:sldId id="285" r:id="rId19"/>
    <p:sldId id="287" r:id="rId20"/>
    <p:sldId id="286" r:id="rId21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49E6A-7BC8-4B48-874A-997F2A1C845D}" type="datetimeFigureOut">
              <a:rPr lang="hr-HR" smtClean="0"/>
              <a:pPr/>
              <a:t>25.4.2018.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C2F0DE-4436-42AC-82C6-6C69728B90FA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4AFCA84-6CFE-4C96-A40C-25CF9C8DE196}" type="datetimeFigureOut">
              <a:rPr lang="hr-HR"/>
              <a:pPr>
                <a:defRPr/>
              </a:pPr>
              <a:t>25.4.2018.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noProof="0"/>
              <a:t>Kliknite da biste uredili stilove teksta matrice</a:t>
            </a:r>
          </a:p>
          <a:p>
            <a:pPr lvl="1"/>
            <a:r>
              <a:rPr lang="hr-HR" noProof="0"/>
              <a:t>Druga razina</a:t>
            </a:r>
          </a:p>
          <a:p>
            <a:pPr lvl="2"/>
            <a:r>
              <a:rPr lang="hr-HR" noProof="0"/>
              <a:t>Treća razina</a:t>
            </a:r>
          </a:p>
          <a:p>
            <a:pPr lvl="3"/>
            <a:r>
              <a:rPr lang="hr-HR" noProof="0"/>
              <a:t>Četvrta razina</a:t>
            </a:r>
          </a:p>
          <a:p>
            <a:pPr lvl="4"/>
            <a:r>
              <a:rPr lang="hr-HR" noProof="0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6222DDB-3190-462A-9FD3-8AFF6B7429E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/>
          </a:p>
        </p:txBody>
      </p:sp>
      <p:sp>
        <p:nvSpPr>
          <p:cNvPr id="37892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6C7C95-ECA0-4293-B606-4E3C79E56447}" type="slidenum">
              <a:rPr lang="hr-HR" smtClean="0"/>
              <a:pPr/>
              <a:t>11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AZOO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hr-H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030C97B-6367-49B5-B711-4F0B51B0E9B5}" type="datetimeFigureOut">
              <a:rPr lang="sr-Latn-CS"/>
              <a:pPr>
                <a:defRPr/>
              </a:pPr>
              <a:t>25.4.2018.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D54C084-0B3D-4CB7-847A-ADD09F332E5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C39D06A-F9B2-4A88-914A-50772B5BA467}" type="datetimeFigureOut">
              <a:rPr lang="sr-Latn-CS"/>
              <a:pPr>
                <a:defRPr/>
              </a:pPr>
              <a:t>25.4.2018.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DC3F378-9A45-4684-8D05-9D6DA3BEE84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C3D5E58-4829-47DA-96EF-C5EFD2460C01}" type="datetimeFigureOut">
              <a:rPr lang="sr-Latn-CS"/>
              <a:pPr>
                <a:defRPr/>
              </a:pPr>
              <a:t>25.4.2018.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040A3F6-E59D-47AC-82A8-2D5FF1A2C29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265202D-656F-4F20-83CA-EBDFA0B3EC6B}" type="datetimeFigureOut">
              <a:rPr lang="sr-Latn-CS"/>
              <a:pPr>
                <a:defRPr/>
              </a:pPr>
              <a:t>25.4.2018.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8CDEEEF-2A00-4132-8779-50806B18E56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42E9D36-339A-4168-83B3-E322B9F64B3B}" type="datetimeFigureOut">
              <a:rPr lang="sr-Latn-CS"/>
              <a:pPr>
                <a:defRPr/>
              </a:pPr>
              <a:t>25.4.2018.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72876BB-20C0-4F2E-B2BB-94B313882DF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1FA1B4D-5C85-43C3-BF16-73B829E51682}" type="datetimeFigureOut">
              <a:rPr lang="sr-Latn-CS"/>
              <a:pPr>
                <a:defRPr/>
              </a:pPr>
              <a:t>25.4.2018.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5F5D4DC-C751-4984-9621-F441288CE71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8992EE7-1AC8-4DFD-850C-2D402C19AF1B}" type="datetimeFigureOut">
              <a:rPr lang="sr-Latn-CS"/>
              <a:pPr>
                <a:defRPr/>
              </a:pPr>
              <a:t>25.4.2018.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4B3AFAE-0636-453A-897B-FD02DD5A79E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BD99B85-326A-4148-91F0-290402CF44A6}" type="datetimeFigureOut">
              <a:rPr lang="sr-Latn-CS"/>
              <a:pPr>
                <a:defRPr/>
              </a:pPr>
              <a:t>25.4.2018.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E5F76EE-E603-4A37-928D-B0D8EB15E44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E4DAA31-17CE-45F3-8CAC-F05D8A4AF903}" type="datetimeFigureOut">
              <a:rPr lang="sr-Latn-CS"/>
              <a:pPr>
                <a:defRPr/>
              </a:pPr>
              <a:t>25.4.2018.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15B7325-52BE-46B7-90D1-D43493DAC6E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DC94043-EFE0-432B-8954-7C7034C03548}" type="datetimeFigureOut">
              <a:rPr lang="sr-Latn-CS"/>
              <a:pPr>
                <a:defRPr/>
              </a:pPr>
              <a:t>25.4.2018.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63849E1-55B5-4577-AA82-38C069B4E05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AB116B0-CB6E-45E3-8097-D699B9079460}" type="datetimeFigureOut">
              <a:rPr lang="sr-Latn-CS"/>
              <a:pPr>
                <a:defRPr/>
              </a:pPr>
              <a:t>25.4.2018.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A79AAE6-7B93-4B35-BBB5-5A4F3671C5E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2BB9FF2-5C1A-4005-865D-853689801BE6}" type="datetimeFigureOut">
              <a:rPr lang="sr-Latn-CS"/>
              <a:pPr>
                <a:defRPr/>
              </a:pPr>
              <a:t>25.4.2018.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FEB1DFE-0AA6-4881-97F9-BCC88043D34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64AFCF6-D204-454E-8D9A-0CDBA4AE20F2}" type="datetimeFigureOut">
              <a:rPr lang="sr-Latn-CS"/>
              <a:pPr>
                <a:defRPr/>
              </a:pPr>
              <a:t>25.4.2018.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DC4967A-6DA4-4555-B1A1-C3F84027A3A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52E244C-A0A5-490F-9838-17D10DDAA890}" type="datetimeFigureOut">
              <a:rPr lang="sr-Latn-CS"/>
              <a:pPr>
                <a:defRPr/>
              </a:pPr>
              <a:t>25.4.2018.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95C5BC1-6176-403C-AE8D-AABA202F947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325171-C5B2-4738-9189-CDBA631253EC}" type="datetimeFigureOut">
              <a:rPr lang="sr-Latn-CS"/>
              <a:pPr>
                <a:defRPr/>
              </a:pPr>
              <a:t>25.4.2018.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5D0EE45-4599-4306-BD79-B0403BA8C0C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1D1E942-05C4-4F8E-8C89-2C55B508F7CA}" type="datetimeFigureOut">
              <a:rPr lang="sr-Latn-CS"/>
              <a:pPr>
                <a:defRPr/>
              </a:pPr>
              <a:t>25.4.2018.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432B458-90A5-483B-9DB4-3362EE40DDB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8C28D1D-CFF8-4BBA-BFE0-F58B38BB64E0}" type="datetimeFigureOut">
              <a:rPr lang="sr-Latn-CS"/>
              <a:pPr>
                <a:defRPr/>
              </a:pPr>
              <a:t>25.4.2018.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FA52B17-1E88-4BCE-B1B3-D333561FEBF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39F9A6D-9078-4CB5-851F-D7ABC5CBE691}" type="datetimeFigureOut">
              <a:rPr lang="sr-Latn-CS"/>
              <a:pPr>
                <a:defRPr/>
              </a:pPr>
              <a:t>25.4.2018.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63AD97C-DC7D-4708-8411-0252D629057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6AC3007-C4A1-486E-8011-80F3965B9827}" type="datetimeFigureOut">
              <a:rPr lang="sr-Latn-CS"/>
              <a:pPr>
                <a:defRPr/>
              </a:pPr>
              <a:t>25.4.2018.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7D6D170-6BC4-4617-9104-0AA393F88DE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ED5E866-30C8-4174-B5D3-D3910B4201D9}" type="datetimeFigureOut">
              <a:rPr lang="sr-Latn-CS"/>
              <a:pPr>
                <a:defRPr/>
              </a:pPr>
              <a:t>25.4.2018.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B6083B0-1568-4915-A0D1-DA6E99F8D5B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AZOO2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43750" y="0"/>
            <a:ext cx="200025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2875" y="71438"/>
            <a:ext cx="728662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85938"/>
            <a:ext cx="822960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8" name="Rounded Rectangle 7"/>
          <p:cNvSpPr/>
          <p:nvPr userDrawn="1"/>
        </p:nvSpPr>
        <p:spPr>
          <a:xfrm>
            <a:off x="0" y="1214422"/>
            <a:ext cx="7358082" cy="214314"/>
          </a:xfrm>
          <a:prstGeom prst="roundRect">
            <a:avLst/>
          </a:prstGeom>
          <a:gradFill flip="none" rotWithShape="1">
            <a:gsLst>
              <a:gs pos="100000">
                <a:srgbClr val="C00000">
                  <a:shade val="30000"/>
                  <a:satMod val="115000"/>
                  <a:alpha val="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58" r:id="rId7"/>
    <p:sldLayoutId id="2147483959" r:id="rId8"/>
    <p:sldLayoutId id="2147483966" r:id="rId9"/>
    <p:sldLayoutId id="2147483967" r:id="rId10"/>
    <p:sldLayoutId id="2147483968" r:id="rId11"/>
    <p:sldLayoutId id="214748396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C0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AZOO3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1750" y="0"/>
            <a:ext cx="90805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2875" y="5214938"/>
            <a:ext cx="442912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/>
              <a:t>Hvala!</a:t>
            </a:r>
          </a:p>
        </p:txBody>
      </p:sp>
      <p:sp>
        <p:nvSpPr>
          <p:cNvPr id="8" name="Rounded Rectangle 7"/>
          <p:cNvSpPr/>
          <p:nvPr userDrawn="1"/>
        </p:nvSpPr>
        <p:spPr>
          <a:xfrm>
            <a:off x="0" y="6643686"/>
            <a:ext cx="6286512" cy="214314"/>
          </a:xfrm>
          <a:prstGeom prst="roundRect">
            <a:avLst/>
          </a:prstGeom>
          <a:gradFill flip="none" rotWithShape="1">
            <a:gsLst>
              <a:gs pos="100000">
                <a:srgbClr val="C00000">
                  <a:shade val="30000"/>
                  <a:satMod val="115000"/>
                  <a:alpha val="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C0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7338"/>
            <a:ext cx="7772400" cy="23034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800" dirty="0">
                <a:solidFill>
                  <a:srgbClr val="003399"/>
                </a:solidFill>
                <a:latin typeface="+mn-lt"/>
              </a:rPr>
              <a:t>Stručno-pedagoški nadzor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750" y="4581525"/>
            <a:ext cx="8208963" cy="2087835"/>
          </a:xfrm>
        </p:spPr>
        <p:txBody>
          <a:bodyPr rtlCol="0">
            <a:normAutofit fontScale="40000" lnSpcReduction="2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hr-HR" sz="5800" b="1" dirty="0">
                <a:solidFill>
                  <a:srgbClr val="003399"/>
                </a:solidFill>
              </a:rPr>
              <a:t> 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hr-HR" sz="7300" b="1" dirty="0" err="1">
                <a:solidFill>
                  <a:srgbClr val="003399"/>
                </a:solidFill>
              </a:rPr>
              <a:t>mr</a:t>
            </a:r>
            <a:r>
              <a:rPr lang="hr-HR" sz="7300" b="1" dirty="0">
                <a:solidFill>
                  <a:srgbClr val="003399"/>
                </a:solidFill>
              </a:rPr>
              <a:t>. </a:t>
            </a:r>
            <a:r>
              <a:rPr lang="hr-HR" sz="7300" b="1" dirty="0" err="1">
                <a:solidFill>
                  <a:srgbClr val="003399"/>
                </a:solidFill>
              </a:rPr>
              <a:t>sc</a:t>
            </a:r>
            <a:r>
              <a:rPr lang="hr-HR" sz="7300" b="1" dirty="0">
                <a:solidFill>
                  <a:srgbClr val="003399"/>
                </a:solidFill>
              </a:rPr>
              <a:t>. Gea Cetinić,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hr-HR" sz="7300" b="1" dirty="0">
                <a:solidFill>
                  <a:srgbClr val="003399"/>
                </a:solidFill>
              </a:rPr>
              <a:t>voditeljica Odjela za stručno-pedagoški nadzor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hr-HR" sz="6000" b="1" dirty="0">
                <a:solidFill>
                  <a:srgbClr val="003399"/>
                </a:solidFill>
              </a:rPr>
              <a:t/>
            </a:r>
            <a:br>
              <a:rPr lang="hr-HR" sz="6000" b="1" dirty="0">
                <a:solidFill>
                  <a:srgbClr val="003399"/>
                </a:solidFill>
              </a:rPr>
            </a:br>
            <a:r>
              <a:rPr lang="hr-HR" b="1" dirty="0">
                <a:solidFill>
                  <a:srgbClr val="003399"/>
                </a:solidFill>
              </a:rPr>
              <a:t/>
            </a:r>
            <a:br>
              <a:rPr lang="hr-HR" b="1" dirty="0">
                <a:solidFill>
                  <a:srgbClr val="003399"/>
                </a:solidFill>
              </a:rPr>
            </a:br>
            <a:r>
              <a:rPr lang="hr-HR" sz="6200" b="1" dirty="0">
                <a:solidFill>
                  <a:srgbClr val="003399"/>
                </a:solidFill>
              </a:rPr>
              <a:t> </a:t>
            </a:r>
            <a:r>
              <a:rPr lang="hr-HR" sz="6200" b="1" dirty="0" smtClean="0">
                <a:solidFill>
                  <a:srgbClr val="003399"/>
                </a:solidFill>
              </a:rPr>
              <a:t>                                                                         5. lipnja 2018</a:t>
            </a:r>
            <a:r>
              <a:rPr lang="hr-HR" sz="6200" b="1" dirty="0" smtClean="0">
                <a:solidFill>
                  <a:srgbClr val="002060"/>
                </a:solidFill>
              </a:rPr>
              <a:t>.</a:t>
            </a:r>
            <a:endParaRPr lang="hr-HR" sz="6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  <a:defRPr/>
            </a:pPr>
            <a:r>
              <a:rPr lang="hr-HR" sz="4000" dirty="0" smtClean="0">
                <a:solidFill>
                  <a:srgbClr val="00B0F0"/>
                </a:solidFill>
              </a:rPr>
              <a:t> </a:t>
            </a:r>
            <a:r>
              <a:rPr lang="hr-HR" sz="4000" b="0" dirty="0" smtClean="0">
                <a:solidFill>
                  <a:srgbClr val="00B0F0"/>
                </a:solidFill>
              </a:rPr>
              <a:t>Praćenje </a:t>
            </a:r>
            <a:r>
              <a:rPr lang="hr-HR" sz="4000" b="0" dirty="0">
                <a:solidFill>
                  <a:srgbClr val="00B0F0"/>
                </a:solidFill>
              </a:rPr>
              <a:t>i ocjenjivanje učenika</a:t>
            </a:r>
          </a:p>
        </p:txBody>
      </p:sp>
      <p:sp>
        <p:nvSpPr>
          <p:cNvPr id="29699" name="Rezervirano mjesto sadržaja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401345"/>
          </a:xfrm>
        </p:spPr>
        <p:txBody>
          <a:bodyPr/>
          <a:lstStyle/>
          <a:p>
            <a:r>
              <a:rPr lang="hr-HR" b="1" dirty="0" err="1">
                <a:solidFill>
                  <a:srgbClr val="003399"/>
                </a:solidFill>
              </a:rPr>
              <a:t>Vremenik</a:t>
            </a:r>
            <a:r>
              <a:rPr lang="hr-HR" b="1" dirty="0">
                <a:solidFill>
                  <a:srgbClr val="003399"/>
                </a:solidFill>
              </a:rPr>
              <a:t> pisanih provjera znanja</a:t>
            </a:r>
          </a:p>
          <a:p>
            <a:r>
              <a:rPr lang="hr-HR" b="1" dirty="0">
                <a:solidFill>
                  <a:srgbClr val="003399"/>
                </a:solidFill>
              </a:rPr>
              <a:t>Mjerila vrednovanja učenika na razini škole, </a:t>
            </a:r>
          </a:p>
          <a:p>
            <a:pPr>
              <a:buFont typeface="Arial" charset="0"/>
              <a:buNone/>
            </a:pPr>
            <a:r>
              <a:rPr lang="hr-HR" b="1" dirty="0">
                <a:solidFill>
                  <a:srgbClr val="003399"/>
                </a:solidFill>
              </a:rPr>
              <a:t>    sastavnice i postupci ocjenjivanja </a:t>
            </a:r>
          </a:p>
          <a:p>
            <a:r>
              <a:rPr lang="hr-HR" b="1" dirty="0">
                <a:solidFill>
                  <a:srgbClr val="003399"/>
                </a:solidFill>
              </a:rPr>
              <a:t>Pregled imenika učenika:</a:t>
            </a:r>
          </a:p>
          <a:p>
            <a:pPr>
              <a:buFont typeface="Arial" charset="0"/>
              <a:buNone/>
            </a:pPr>
            <a:r>
              <a:rPr lang="hr-HR" b="1" dirty="0">
                <a:solidFill>
                  <a:srgbClr val="003399"/>
                </a:solidFill>
              </a:rPr>
              <a:t>  </a:t>
            </a:r>
            <a:r>
              <a:rPr lang="hr-HR" b="1" dirty="0" smtClean="0">
                <a:solidFill>
                  <a:srgbClr val="003399"/>
                </a:solidFill>
              </a:rPr>
              <a:t>- </a:t>
            </a:r>
            <a:r>
              <a:rPr lang="hr-HR" sz="2800" b="1" dirty="0" smtClean="0">
                <a:solidFill>
                  <a:srgbClr val="003399"/>
                </a:solidFill>
              </a:rPr>
              <a:t>vremenski </a:t>
            </a:r>
            <a:r>
              <a:rPr lang="hr-HR" sz="2800" b="1" dirty="0">
                <a:solidFill>
                  <a:srgbClr val="003399"/>
                </a:solidFill>
              </a:rPr>
              <a:t>raspored ocjenjivanja, usmeno provjeravanje, </a:t>
            </a:r>
            <a:r>
              <a:rPr lang="hr-HR" sz="2800" b="1" dirty="0" smtClean="0">
                <a:solidFill>
                  <a:srgbClr val="003399"/>
                </a:solidFill>
              </a:rPr>
              <a:t>  pisano </a:t>
            </a:r>
            <a:r>
              <a:rPr lang="hr-HR" sz="2800" b="1" dirty="0">
                <a:solidFill>
                  <a:srgbClr val="003399"/>
                </a:solidFill>
              </a:rPr>
              <a:t>provjeravanje, bilješke o praćenju učenika </a:t>
            </a:r>
          </a:p>
          <a:p>
            <a:pPr>
              <a:buFont typeface="Arial" charset="0"/>
              <a:buNone/>
            </a:pPr>
            <a:r>
              <a:rPr lang="hr-HR" sz="2800" b="1" dirty="0">
                <a:solidFill>
                  <a:srgbClr val="003399"/>
                </a:solidFill>
              </a:rPr>
              <a:t>  </a:t>
            </a:r>
            <a:r>
              <a:rPr lang="hr-HR" sz="2800" b="1" dirty="0" smtClean="0">
                <a:solidFill>
                  <a:srgbClr val="003399"/>
                </a:solidFill>
              </a:rPr>
              <a:t>- </a:t>
            </a:r>
            <a:r>
              <a:rPr lang="hr-HR" sz="2800" b="1" dirty="0">
                <a:solidFill>
                  <a:srgbClr val="003399"/>
                </a:solidFill>
              </a:rPr>
              <a:t>podaci o provedenim pisanim provjerama znanja</a:t>
            </a:r>
          </a:p>
          <a:p>
            <a:pPr>
              <a:buFont typeface="Arial" charset="0"/>
              <a:buNone/>
            </a:pPr>
            <a:r>
              <a:rPr lang="hr-HR" sz="2800" b="1" dirty="0">
                <a:solidFill>
                  <a:srgbClr val="003399"/>
                </a:solidFill>
              </a:rPr>
              <a:t>  </a:t>
            </a:r>
            <a:r>
              <a:rPr lang="hr-HR" sz="2800" b="1" dirty="0" smtClean="0">
                <a:solidFill>
                  <a:srgbClr val="003399"/>
                </a:solidFill>
              </a:rPr>
              <a:t>- </a:t>
            </a:r>
            <a:r>
              <a:rPr lang="hr-HR" sz="2800" b="1" dirty="0">
                <a:solidFill>
                  <a:srgbClr val="003399"/>
                </a:solidFill>
              </a:rPr>
              <a:t>zaključna ocjena</a:t>
            </a:r>
          </a:p>
          <a:p>
            <a:pPr>
              <a:buFont typeface="Wingdings" pitchFamily="2" charset="2"/>
              <a:buChar char="Ø"/>
            </a:pPr>
            <a:r>
              <a:rPr lang="hr-HR" sz="2800" b="1" dirty="0">
                <a:solidFill>
                  <a:srgbClr val="003399"/>
                </a:solidFill>
              </a:rPr>
              <a:t>Usklađenost s </a:t>
            </a:r>
            <a:r>
              <a:rPr lang="hr-HR" sz="2800" b="1" i="1" dirty="0">
                <a:solidFill>
                  <a:srgbClr val="003399"/>
                </a:solidFill>
              </a:rPr>
              <a:t>Pravilnikom o načinima, postupcima i elementima vrednovanja učenika u OŠ i SŠ</a:t>
            </a:r>
          </a:p>
          <a:p>
            <a:pPr>
              <a:buFont typeface="Arial" charset="0"/>
              <a:buNone/>
            </a:pPr>
            <a:endParaRPr lang="hr-HR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105972" cy="864096"/>
          </a:xfrm>
        </p:spPr>
        <p:txBody>
          <a:bodyPr/>
          <a:lstStyle/>
          <a:p>
            <a:pPr>
              <a:buFont typeface="Wingdings" pitchFamily="2" charset="2"/>
              <a:buChar char="v"/>
              <a:defRPr/>
            </a:pPr>
            <a:r>
              <a:rPr lang="hr-HR" sz="4000" dirty="0">
                <a:solidFill>
                  <a:srgbClr val="00B0F0"/>
                </a:solidFill>
                <a:latin typeface="+mn-lt"/>
              </a:rPr>
              <a:t> </a:t>
            </a:r>
            <a:r>
              <a:rPr lang="hr-HR" sz="4000" b="0" dirty="0">
                <a:solidFill>
                  <a:srgbClr val="00B0F0"/>
                </a:solidFill>
                <a:latin typeface="+mn-lt"/>
              </a:rPr>
              <a:t>Neposredan rad s učenicima</a:t>
            </a:r>
          </a:p>
        </p:txBody>
      </p:sp>
      <p:sp>
        <p:nvSpPr>
          <p:cNvPr id="30723" name="Rezervirano mjesto sadržaja 2"/>
          <p:cNvSpPr>
            <a:spLocks noGrp="1"/>
          </p:cNvSpPr>
          <p:nvPr>
            <p:ph idx="1"/>
          </p:nvPr>
        </p:nvSpPr>
        <p:spPr>
          <a:xfrm>
            <a:off x="107504" y="1556792"/>
            <a:ext cx="9036496" cy="4896544"/>
          </a:xfrm>
        </p:spPr>
        <p:txBody>
          <a:bodyPr/>
          <a:lstStyle/>
          <a:p>
            <a:r>
              <a:rPr lang="hr-HR" sz="3600" b="1" dirty="0" smtClean="0">
                <a:solidFill>
                  <a:srgbClr val="003399"/>
                </a:solidFill>
              </a:rPr>
              <a:t>Stručnost </a:t>
            </a:r>
            <a:r>
              <a:rPr lang="hr-HR" sz="3600" b="1" dirty="0">
                <a:solidFill>
                  <a:srgbClr val="003399"/>
                </a:solidFill>
              </a:rPr>
              <a:t>(stručna znanja i vještine</a:t>
            </a:r>
            <a:r>
              <a:rPr lang="hr-HR" sz="3600" b="1" dirty="0" smtClean="0">
                <a:solidFill>
                  <a:srgbClr val="003399"/>
                </a:solidFill>
              </a:rPr>
              <a:t>)</a:t>
            </a:r>
          </a:p>
          <a:p>
            <a:pPr>
              <a:buNone/>
            </a:pPr>
            <a:endParaRPr lang="hr-HR" sz="900" b="1" dirty="0">
              <a:solidFill>
                <a:srgbClr val="003399"/>
              </a:solidFill>
            </a:endParaRPr>
          </a:p>
          <a:p>
            <a:r>
              <a:rPr lang="hr-HR" sz="3600" b="1" dirty="0">
                <a:solidFill>
                  <a:srgbClr val="003399"/>
                </a:solidFill>
              </a:rPr>
              <a:t>Metodičko-didaktička </a:t>
            </a:r>
            <a:r>
              <a:rPr lang="hr-HR" sz="3600" b="1" dirty="0" smtClean="0">
                <a:solidFill>
                  <a:srgbClr val="003399"/>
                </a:solidFill>
              </a:rPr>
              <a:t>osposobljenost</a:t>
            </a:r>
          </a:p>
          <a:p>
            <a:pPr>
              <a:buNone/>
            </a:pPr>
            <a:endParaRPr lang="hr-HR" sz="900" b="1" dirty="0">
              <a:solidFill>
                <a:srgbClr val="003399"/>
              </a:solidFill>
            </a:endParaRPr>
          </a:p>
          <a:p>
            <a:r>
              <a:rPr lang="hr-HR" sz="3600" b="1" dirty="0">
                <a:solidFill>
                  <a:srgbClr val="003399"/>
                </a:solidFill>
              </a:rPr>
              <a:t>Ostvarenost planiranih ciljeva i </a:t>
            </a:r>
            <a:r>
              <a:rPr lang="hr-HR" sz="3600" b="1" dirty="0" smtClean="0">
                <a:solidFill>
                  <a:srgbClr val="003399"/>
                </a:solidFill>
              </a:rPr>
              <a:t>zadataka</a:t>
            </a:r>
          </a:p>
          <a:p>
            <a:pPr>
              <a:buNone/>
            </a:pPr>
            <a:endParaRPr lang="hr-HR" sz="900" b="1" dirty="0">
              <a:solidFill>
                <a:srgbClr val="003399"/>
              </a:solidFill>
            </a:endParaRPr>
          </a:p>
          <a:p>
            <a:r>
              <a:rPr lang="hr-HR" sz="3600" b="1" dirty="0">
                <a:solidFill>
                  <a:srgbClr val="003399"/>
                </a:solidFill>
              </a:rPr>
              <a:t>Uporaba nastavnih sredstava i </a:t>
            </a:r>
            <a:r>
              <a:rPr lang="hr-HR" sz="3600" b="1" dirty="0" smtClean="0">
                <a:solidFill>
                  <a:srgbClr val="003399"/>
                </a:solidFill>
              </a:rPr>
              <a:t>pomagala</a:t>
            </a:r>
          </a:p>
          <a:p>
            <a:pPr>
              <a:buNone/>
            </a:pPr>
            <a:endParaRPr lang="hr-HR" sz="900" b="1" dirty="0">
              <a:solidFill>
                <a:srgbClr val="003399"/>
              </a:solidFill>
            </a:endParaRPr>
          </a:p>
          <a:p>
            <a:r>
              <a:rPr lang="hr-HR" sz="3600" b="1" dirty="0">
                <a:solidFill>
                  <a:srgbClr val="003399"/>
                </a:solidFill>
              </a:rPr>
              <a:t>Komunikacija s učenicima </a:t>
            </a:r>
            <a:r>
              <a:rPr lang="hr-HR" sz="3600" b="1" dirty="0" smtClean="0">
                <a:solidFill>
                  <a:srgbClr val="003399"/>
                </a:solidFill>
              </a:rPr>
              <a:t>– razredno ozračje</a:t>
            </a:r>
          </a:p>
          <a:p>
            <a:pPr>
              <a:buNone/>
            </a:pPr>
            <a:endParaRPr lang="hr-HR" sz="900" b="1" dirty="0">
              <a:solidFill>
                <a:srgbClr val="003399"/>
              </a:solidFill>
            </a:endParaRPr>
          </a:p>
          <a:p>
            <a:r>
              <a:rPr lang="hr-HR" sz="3600" b="1" dirty="0">
                <a:solidFill>
                  <a:srgbClr val="003399"/>
                </a:solidFill>
              </a:rPr>
              <a:t>Neposredno praćenje – aktivno, </a:t>
            </a:r>
            <a:r>
              <a:rPr lang="hr-HR" sz="3600" b="1" dirty="0" smtClean="0">
                <a:solidFill>
                  <a:srgbClr val="003399"/>
                </a:solidFill>
              </a:rPr>
              <a:t>objektivno</a:t>
            </a:r>
            <a:endParaRPr lang="hr-HR" sz="3600" b="1" dirty="0">
              <a:solidFill>
                <a:srgbClr val="003399"/>
              </a:solidFill>
            </a:endParaRPr>
          </a:p>
          <a:p>
            <a:pPr>
              <a:buFont typeface="Arial" charset="0"/>
              <a:buNone/>
            </a:pPr>
            <a:endParaRPr lang="hr-HR" sz="3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2875" y="188640"/>
            <a:ext cx="8821613" cy="100811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  <a:defRPr/>
            </a:pPr>
            <a:r>
              <a:rPr lang="hr-HR" sz="4000" dirty="0">
                <a:solidFill>
                  <a:srgbClr val="00B0F0"/>
                </a:solidFill>
              </a:rPr>
              <a:t> </a:t>
            </a:r>
            <a:r>
              <a:rPr lang="hr-HR" sz="4000" b="0" dirty="0">
                <a:solidFill>
                  <a:srgbClr val="00B0F0"/>
                </a:solidFill>
              </a:rPr>
              <a:t>Razmatranje utvrđenog </a:t>
            </a:r>
            <a:r>
              <a:rPr lang="hr-HR" sz="4000" b="0" dirty="0" smtClean="0">
                <a:solidFill>
                  <a:srgbClr val="00B0F0"/>
                </a:solidFill>
              </a:rPr>
              <a:t>stanja –</a:t>
            </a:r>
            <a:br>
              <a:rPr lang="hr-HR" sz="4000" b="0" dirty="0" smtClean="0">
                <a:solidFill>
                  <a:srgbClr val="00B0F0"/>
                </a:solidFill>
              </a:rPr>
            </a:br>
            <a:r>
              <a:rPr lang="hr-HR" sz="4000" b="0" dirty="0" smtClean="0">
                <a:solidFill>
                  <a:srgbClr val="00B0F0"/>
                </a:solidFill>
              </a:rPr>
              <a:t>     – </a:t>
            </a:r>
            <a:r>
              <a:rPr lang="hr-HR" sz="3600" b="0" dirty="0" smtClean="0">
                <a:solidFill>
                  <a:srgbClr val="00B0F0"/>
                </a:solidFill>
              </a:rPr>
              <a:t>savjetovanje</a:t>
            </a:r>
            <a:endParaRPr lang="hr-HR" sz="3600" b="0" dirty="0">
              <a:solidFill>
                <a:srgbClr val="00B0F0"/>
              </a:solidFill>
            </a:endParaRPr>
          </a:p>
        </p:txBody>
      </p:sp>
      <p:sp>
        <p:nvSpPr>
          <p:cNvPr id="31747" name="Rezervirano mjesto sadržaja 2"/>
          <p:cNvSpPr>
            <a:spLocks noGrp="1"/>
          </p:cNvSpPr>
          <p:nvPr>
            <p:ph idx="1"/>
          </p:nvPr>
        </p:nvSpPr>
        <p:spPr>
          <a:xfrm>
            <a:off x="250825" y="1484785"/>
            <a:ext cx="8641655" cy="5158904"/>
          </a:xfrm>
        </p:spPr>
        <p:txBody>
          <a:bodyPr/>
          <a:lstStyle/>
          <a:p>
            <a:r>
              <a:rPr lang="hr-HR" b="1" dirty="0">
                <a:solidFill>
                  <a:srgbClr val="003399"/>
                </a:solidFill>
              </a:rPr>
              <a:t>Razgovor s učiteljem/nastavnikom, stručnim </a:t>
            </a:r>
            <a:r>
              <a:rPr lang="hr-HR" b="1" dirty="0" smtClean="0">
                <a:solidFill>
                  <a:srgbClr val="003399"/>
                </a:solidFill>
              </a:rPr>
              <a:t>suradnikom/suradnicima, ravnateljem</a:t>
            </a:r>
            <a:endParaRPr lang="hr-HR" b="1" dirty="0">
              <a:solidFill>
                <a:srgbClr val="003399"/>
              </a:solidFill>
            </a:endParaRPr>
          </a:p>
          <a:p>
            <a:pPr>
              <a:buNone/>
            </a:pPr>
            <a:endParaRPr lang="hr-HR" sz="900" b="1" dirty="0">
              <a:solidFill>
                <a:srgbClr val="003399"/>
              </a:solidFill>
            </a:endParaRPr>
          </a:p>
          <a:p>
            <a:r>
              <a:rPr lang="hr-HR" b="1" dirty="0">
                <a:solidFill>
                  <a:srgbClr val="003399"/>
                </a:solidFill>
              </a:rPr>
              <a:t>Razgovor s roditeljima i/ili učenicima</a:t>
            </a:r>
          </a:p>
          <a:p>
            <a:pPr>
              <a:buNone/>
            </a:pPr>
            <a:endParaRPr lang="hr-HR" sz="900" b="1" dirty="0">
              <a:solidFill>
                <a:srgbClr val="003399"/>
              </a:solidFill>
            </a:endParaRPr>
          </a:p>
          <a:p>
            <a:r>
              <a:rPr lang="hr-HR" b="1" dirty="0">
                <a:solidFill>
                  <a:srgbClr val="003399"/>
                </a:solidFill>
              </a:rPr>
              <a:t>Neposredno izravno iskazivanje utvrđenog stanja </a:t>
            </a:r>
            <a:r>
              <a:rPr lang="hr-HR" b="1" dirty="0" smtClean="0">
                <a:solidFill>
                  <a:srgbClr val="003399"/>
                </a:solidFill>
              </a:rPr>
              <a:t>(nepravilnosti </a:t>
            </a:r>
            <a:r>
              <a:rPr lang="hr-HR" b="1" dirty="0">
                <a:solidFill>
                  <a:srgbClr val="003399"/>
                </a:solidFill>
              </a:rPr>
              <a:t>i/ili uspješnost)</a:t>
            </a:r>
          </a:p>
          <a:p>
            <a:pPr>
              <a:buNone/>
            </a:pPr>
            <a:endParaRPr lang="hr-HR" sz="900" b="1" dirty="0">
              <a:solidFill>
                <a:srgbClr val="003399"/>
              </a:solidFill>
            </a:endParaRPr>
          </a:p>
          <a:p>
            <a:r>
              <a:rPr lang="hr-HR" b="1" dirty="0">
                <a:solidFill>
                  <a:srgbClr val="003399"/>
                </a:solidFill>
              </a:rPr>
              <a:t>Prijedlozi za unapređivanje odgojno-obrazovnoga rada na temelju uočenih propusta</a:t>
            </a:r>
          </a:p>
          <a:p>
            <a:pPr>
              <a:buFont typeface="Arial" charset="0"/>
              <a:buNone/>
            </a:pPr>
            <a:endParaRPr lang="hr-HR" sz="900" b="1" dirty="0" smtClean="0">
              <a:solidFill>
                <a:srgbClr val="003399"/>
              </a:solidFill>
            </a:endParaRPr>
          </a:p>
          <a:p>
            <a:r>
              <a:rPr lang="hr-HR" b="1" dirty="0" smtClean="0">
                <a:solidFill>
                  <a:srgbClr val="003399"/>
                </a:solidFill>
              </a:rPr>
              <a:t>Kultura </a:t>
            </a:r>
            <a:r>
              <a:rPr lang="hr-HR" b="1" dirty="0">
                <a:solidFill>
                  <a:srgbClr val="003399"/>
                </a:solidFill>
              </a:rPr>
              <a:t>komunikacije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105972" cy="1008112"/>
          </a:xfrm>
        </p:spPr>
        <p:txBody>
          <a:bodyPr>
            <a:normAutofit fontScale="90000"/>
          </a:bodyPr>
          <a:lstStyle/>
          <a:p>
            <a:pPr>
              <a:buFont typeface="Wingdings" pitchFamily="2" charset="2"/>
              <a:buChar char="v"/>
              <a:defRPr/>
            </a:pPr>
            <a:r>
              <a:rPr lang="hr-HR" sz="4400" dirty="0">
                <a:solidFill>
                  <a:srgbClr val="00B0F0"/>
                </a:solidFill>
                <a:latin typeface="+mn-lt"/>
              </a:rPr>
              <a:t> </a:t>
            </a:r>
            <a:r>
              <a:rPr lang="hr-HR" sz="4400" b="0" dirty="0">
                <a:solidFill>
                  <a:srgbClr val="00B0F0"/>
                </a:solidFill>
                <a:latin typeface="+mn-lt"/>
              </a:rPr>
              <a:t>Pisanje </a:t>
            </a:r>
            <a:r>
              <a:rPr lang="hr-HR" sz="4400" b="0" dirty="0" smtClean="0">
                <a:solidFill>
                  <a:srgbClr val="00B0F0"/>
                </a:solidFill>
                <a:latin typeface="+mn-lt"/>
              </a:rPr>
              <a:t>nalaza  </a:t>
            </a:r>
            <a:r>
              <a:rPr lang="hr-HR" sz="4400" b="0" dirty="0">
                <a:solidFill>
                  <a:srgbClr val="00B0F0"/>
                </a:solidFill>
                <a:latin typeface="+mn-lt"/>
              </a:rPr>
              <a:t/>
            </a:r>
            <a:br>
              <a:rPr lang="hr-HR" sz="4400" b="0" dirty="0">
                <a:solidFill>
                  <a:srgbClr val="00B0F0"/>
                </a:solidFill>
                <a:latin typeface="+mn-lt"/>
              </a:rPr>
            </a:br>
            <a:r>
              <a:rPr lang="hr-HR" sz="4000" b="0" dirty="0">
                <a:solidFill>
                  <a:srgbClr val="00B0F0"/>
                </a:solidFill>
                <a:latin typeface="+mn-lt"/>
              </a:rPr>
              <a:t> </a:t>
            </a:r>
            <a:r>
              <a:rPr lang="hr-HR" sz="4000" b="0" dirty="0" smtClean="0">
                <a:solidFill>
                  <a:srgbClr val="00B0F0"/>
                </a:solidFill>
                <a:latin typeface="+mn-lt"/>
              </a:rPr>
              <a:t>    </a:t>
            </a:r>
            <a:r>
              <a:rPr lang="hr-HR" sz="4000" b="0" dirty="0" smtClean="0">
                <a:solidFill>
                  <a:srgbClr val="00B0F0"/>
                </a:solidFill>
              </a:rPr>
              <a:t>Sa</a:t>
            </a:r>
            <a:r>
              <a:rPr lang="hr-HR" sz="4000" b="0" dirty="0" smtClean="0">
                <a:solidFill>
                  <a:srgbClr val="00B0F0"/>
                </a:solidFill>
                <a:latin typeface="+mn-lt"/>
              </a:rPr>
              <a:t>stavnice</a:t>
            </a:r>
            <a:endParaRPr lang="hr-HR" sz="4000" b="0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2771" name="Rezervirano mjesto sadržaja 2"/>
          <p:cNvSpPr>
            <a:spLocks noGrp="1"/>
          </p:cNvSpPr>
          <p:nvPr>
            <p:ph idx="1"/>
          </p:nvPr>
        </p:nvSpPr>
        <p:spPr>
          <a:xfrm>
            <a:off x="468313" y="1412776"/>
            <a:ext cx="8496300" cy="525658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hr-HR" b="1" dirty="0">
                <a:solidFill>
                  <a:srgbClr val="003399"/>
                </a:solidFill>
              </a:rPr>
              <a:t>Utemeljenost </a:t>
            </a:r>
            <a:r>
              <a:rPr lang="hr-HR" b="1" dirty="0" smtClean="0">
                <a:solidFill>
                  <a:srgbClr val="003399"/>
                </a:solidFill>
              </a:rPr>
              <a:t>stručno-pedagoškoga </a:t>
            </a:r>
            <a:r>
              <a:rPr lang="hr-HR" b="1" dirty="0">
                <a:solidFill>
                  <a:srgbClr val="003399"/>
                </a:solidFill>
              </a:rPr>
              <a:t>nadzora</a:t>
            </a:r>
          </a:p>
          <a:p>
            <a:pPr>
              <a:buFont typeface="Arial" pitchFamily="34" charset="0"/>
              <a:buChar char="•"/>
            </a:pPr>
            <a:r>
              <a:rPr lang="hr-HR" b="1" dirty="0">
                <a:solidFill>
                  <a:srgbClr val="003399"/>
                </a:solidFill>
              </a:rPr>
              <a:t>Opis utvrđenoga stanja</a:t>
            </a:r>
          </a:p>
          <a:p>
            <a:r>
              <a:rPr lang="hr-HR" b="1" dirty="0">
                <a:solidFill>
                  <a:srgbClr val="003399"/>
                </a:solidFill>
              </a:rPr>
              <a:t>Prijedlog mjera za uklanjanje utvrđenih   </a:t>
            </a:r>
          </a:p>
          <a:p>
            <a:pPr>
              <a:buFont typeface="Arial" charset="0"/>
              <a:buNone/>
            </a:pPr>
            <a:r>
              <a:rPr lang="hr-HR" b="1" dirty="0">
                <a:solidFill>
                  <a:srgbClr val="003399"/>
                </a:solidFill>
              </a:rPr>
              <a:t>    nepravilnosti i unapređivanje odgojno-  </a:t>
            </a:r>
          </a:p>
          <a:p>
            <a:pPr>
              <a:buFont typeface="Arial" charset="0"/>
              <a:buNone/>
            </a:pPr>
            <a:r>
              <a:rPr lang="hr-HR" b="1" dirty="0">
                <a:solidFill>
                  <a:srgbClr val="003399"/>
                </a:solidFill>
              </a:rPr>
              <a:t>    obrazovnog rada</a:t>
            </a:r>
          </a:p>
          <a:p>
            <a:r>
              <a:rPr lang="hr-HR" b="1" dirty="0">
                <a:solidFill>
                  <a:srgbClr val="003399"/>
                </a:solidFill>
              </a:rPr>
              <a:t>Prijedlog mjera nadležnome tijelu uprave</a:t>
            </a:r>
          </a:p>
          <a:p>
            <a:r>
              <a:rPr lang="hr-HR" b="1" dirty="0">
                <a:solidFill>
                  <a:srgbClr val="003399"/>
                </a:solidFill>
              </a:rPr>
              <a:t>Rokovi za izvršenje predloženih mjera </a:t>
            </a:r>
          </a:p>
          <a:p>
            <a:r>
              <a:rPr lang="hr-HR" b="1" dirty="0">
                <a:solidFill>
                  <a:srgbClr val="003399"/>
                </a:solidFill>
              </a:rPr>
              <a:t>Pouka o </a:t>
            </a:r>
            <a:r>
              <a:rPr lang="hr-HR" b="1" dirty="0" smtClean="0">
                <a:solidFill>
                  <a:srgbClr val="003399"/>
                </a:solidFill>
              </a:rPr>
              <a:t>pravnome </a:t>
            </a:r>
            <a:r>
              <a:rPr lang="hr-HR" b="1" dirty="0">
                <a:solidFill>
                  <a:srgbClr val="003399"/>
                </a:solidFill>
              </a:rPr>
              <a:t>lijeku</a:t>
            </a:r>
          </a:p>
          <a:p>
            <a:r>
              <a:rPr lang="hr-HR" b="1" dirty="0">
                <a:solidFill>
                  <a:srgbClr val="003399"/>
                </a:solidFill>
              </a:rPr>
              <a:t>Dostavljanje nalaza</a:t>
            </a:r>
          </a:p>
          <a:p>
            <a:pPr>
              <a:buFont typeface="Arial" charset="0"/>
              <a:buNone/>
            </a:pPr>
            <a:endParaRPr lang="hr-HR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502649" cy="100811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  <a:defRPr/>
            </a:pPr>
            <a:r>
              <a:rPr lang="hr-HR" sz="4000" b="0" dirty="0" smtClean="0">
                <a:solidFill>
                  <a:srgbClr val="00B0F0"/>
                </a:solidFill>
              </a:rPr>
              <a:t> Pisanje nalaza  </a:t>
            </a:r>
            <a:r>
              <a:rPr lang="hr-HR" sz="4000" b="0" dirty="0">
                <a:solidFill>
                  <a:srgbClr val="00B0F0"/>
                </a:solidFill>
              </a:rPr>
              <a:t/>
            </a:r>
            <a:br>
              <a:rPr lang="hr-HR" sz="4000" b="0" dirty="0">
                <a:solidFill>
                  <a:srgbClr val="00B0F0"/>
                </a:solidFill>
              </a:rPr>
            </a:br>
            <a:r>
              <a:rPr lang="hr-HR" sz="4000" b="0" dirty="0" smtClean="0">
                <a:solidFill>
                  <a:srgbClr val="00B0F0"/>
                </a:solidFill>
              </a:rPr>
              <a:t>     Z</a:t>
            </a:r>
            <a:r>
              <a:rPr lang="hr-HR" sz="3600" b="0" dirty="0" smtClean="0">
                <a:solidFill>
                  <a:srgbClr val="00B0F0"/>
                </a:solidFill>
              </a:rPr>
              <a:t>načajke</a:t>
            </a:r>
            <a:endParaRPr lang="hr-HR" sz="3600" b="0" dirty="0">
              <a:solidFill>
                <a:srgbClr val="00B0F0"/>
              </a:solidFill>
            </a:endParaRPr>
          </a:p>
        </p:txBody>
      </p:sp>
      <p:sp>
        <p:nvSpPr>
          <p:cNvPr id="33795" name="Rezervirano mjesto sadržaja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4824983"/>
          </a:xfrm>
        </p:spPr>
        <p:txBody>
          <a:bodyPr/>
          <a:lstStyle/>
          <a:p>
            <a:r>
              <a:rPr lang="hr-HR" sz="3600" b="1" dirty="0">
                <a:solidFill>
                  <a:srgbClr val="003399"/>
                </a:solidFill>
              </a:rPr>
              <a:t>Utemeljen na utvrđenim činjenicama</a:t>
            </a:r>
          </a:p>
          <a:p>
            <a:r>
              <a:rPr lang="hr-HR" sz="3600" b="1" dirty="0">
                <a:solidFill>
                  <a:srgbClr val="003399"/>
                </a:solidFill>
              </a:rPr>
              <a:t>U skladu s razmatranjem utvrđenoga stanja</a:t>
            </a:r>
          </a:p>
          <a:p>
            <a:r>
              <a:rPr lang="hr-HR" sz="3600" b="1" dirty="0">
                <a:solidFill>
                  <a:srgbClr val="003399"/>
                </a:solidFill>
              </a:rPr>
              <a:t>Jasno</a:t>
            </a:r>
          </a:p>
          <a:p>
            <a:r>
              <a:rPr lang="hr-HR" sz="3600" b="1" dirty="0">
                <a:solidFill>
                  <a:srgbClr val="003399"/>
                </a:solidFill>
              </a:rPr>
              <a:t>Razumljivo</a:t>
            </a:r>
          </a:p>
          <a:p>
            <a:r>
              <a:rPr lang="hr-HR" sz="3600" b="1" dirty="0">
                <a:solidFill>
                  <a:srgbClr val="003399"/>
                </a:solidFill>
              </a:rPr>
              <a:t>Argumentirano</a:t>
            </a:r>
          </a:p>
          <a:p>
            <a:r>
              <a:rPr lang="hr-HR" sz="3600" b="1" dirty="0">
                <a:solidFill>
                  <a:srgbClr val="003399"/>
                </a:solidFill>
              </a:rPr>
              <a:t>Nedvosmisleno</a:t>
            </a:r>
          </a:p>
          <a:p>
            <a:r>
              <a:rPr lang="hr-HR" sz="3600" b="1" dirty="0">
                <a:solidFill>
                  <a:srgbClr val="003399"/>
                </a:solidFill>
              </a:rPr>
              <a:t>Objektivno</a:t>
            </a:r>
          </a:p>
          <a:p>
            <a:pPr>
              <a:buFont typeface="Arial" charset="0"/>
              <a:buNone/>
            </a:pPr>
            <a:endParaRPr lang="hr-HR" sz="1200" b="1" dirty="0">
              <a:solidFill>
                <a:srgbClr val="003399"/>
              </a:solidFill>
            </a:endParaRPr>
          </a:p>
          <a:p>
            <a:pPr>
              <a:buFont typeface="Arial" charset="0"/>
              <a:buNone/>
            </a:pPr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71438"/>
            <a:ext cx="7177980" cy="1143000"/>
          </a:xfrm>
        </p:spPr>
        <p:txBody>
          <a:bodyPr/>
          <a:lstStyle/>
          <a:p>
            <a:pPr>
              <a:buFont typeface="Wingdings" pitchFamily="2" charset="2"/>
              <a:buChar char="v"/>
              <a:defRPr/>
            </a:pPr>
            <a:r>
              <a:rPr lang="hr-HR" sz="4000" dirty="0" smtClean="0">
                <a:solidFill>
                  <a:srgbClr val="00B0F0"/>
                </a:solidFill>
                <a:latin typeface="+mn-lt"/>
              </a:rPr>
              <a:t> </a:t>
            </a:r>
            <a:r>
              <a:rPr lang="hr-HR" sz="4000" b="0" dirty="0" smtClean="0">
                <a:solidFill>
                  <a:srgbClr val="00B0F0"/>
                </a:solidFill>
                <a:latin typeface="+mn-lt"/>
              </a:rPr>
              <a:t>Prijedlog </a:t>
            </a:r>
            <a:r>
              <a:rPr lang="hr-HR" sz="4000" b="0" dirty="0">
                <a:solidFill>
                  <a:srgbClr val="00B0F0"/>
                </a:solidFill>
                <a:latin typeface="+mn-lt"/>
              </a:rPr>
              <a:t>mjera</a:t>
            </a:r>
          </a:p>
        </p:txBody>
      </p:sp>
      <p:sp>
        <p:nvSpPr>
          <p:cNvPr id="34819" name="Rezervirano mjesto sadržaja 2"/>
          <p:cNvSpPr>
            <a:spLocks noGrp="1"/>
          </p:cNvSpPr>
          <p:nvPr>
            <p:ph idx="1"/>
          </p:nvPr>
        </p:nvSpPr>
        <p:spPr>
          <a:xfrm>
            <a:off x="179512" y="1628775"/>
            <a:ext cx="8964488" cy="5002213"/>
          </a:xfrm>
        </p:spPr>
        <p:txBody>
          <a:bodyPr/>
          <a:lstStyle/>
          <a:p>
            <a:r>
              <a:rPr lang="hr-HR" sz="3600" b="1" dirty="0">
                <a:solidFill>
                  <a:srgbClr val="003399"/>
                </a:solidFill>
              </a:rPr>
              <a:t>U skladu s razmatranjem utvrđenoga stanja:</a:t>
            </a:r>
          </a:p>
          <a:p>
            <a:pPr>
              <a:buNone/>
            </a:pPr>
            <a:r>
              <a:rPr lang="hr-HR" sz="3600" b="1" dirty="0" smtClean="0">
                <a:solidFill>
                  <a:srgbClr val="003399"/>
                </a:solidFill>
              </a:rPr>
              <a:t>           </a:t>
            </a:r>
            <a:r>
              <a:rPr lang="hr-HR" sz="3600" b="1" dirty="0" smtClean="0">
                <a:solidFill>
                  <a:srgbClr val="003399"/>
                </a:solidFill>
                <a:latin typeface="Candara" pitchFamily="34" charset="0"/>
              </a:rPr>
              <a:t>nepravilnost </a:t>
            </a:r>
            <a:r>
              <a:rPr lang="hr-HR" sz="3600" b="1" dirty="0">
                <a:solidFill>
                  <a:srgbClr val="003399"/>
                </a:solidFill>
                <a:latin typeface="Candara" pitchFamily="34" charset="0"/>
              </a:rPr>
              <a:t>– mjera – nositelj</a:t>
            </a:r>
          </a:p>
          <a:p>
            <a:pPr>
              <a:buFont typeface="Arial" charset="0"/>
              <a:buNone/>
            </a:pPr>
            <a:endParaRPr lang="hr-HR" sz="800" b="1" dirty="0">
              <a:solidFill>
                <a:srgbClr val="003399"/>
              </a:solidFill>
            </a:endParaRPr>
          </a:p>
          <a:p>
            <a:r>
              <a:rPr lang="hr-HR" sz="3600" b="1" dirty="0">
                <a:solidFill>
                  <a:srgbClr val="003399"/>
                </a:solidFill>
              </a:rPr>
              <a:t>Mjere i rokovi – </a:t>
            </a:r>
            <a:r>
              <a:rPr lang="hr-HR" sz="3600" b="1" i="1" dirty="0">
                <a:solidFill>
                  <a:srgbClr val="003399"/>
                </a:solidFill>
              </a:rPr>
              <a:t>upućujući</a:t>
            </a:r>
          </a:p>
          <a:p>
            <a:pPr>
              <a:buFont typeface="Arial" charset="0"/>
              <a:buNone/>
            </a:pPr>
            <a:endParaRPr lang="hr-HR" sz="800" b="1" i="1" dirty="0">
              <a:solidFill>
                <a:srgbClr val="003399"/>
              </a:solidFill>
            </a:endParaRPr>
          </a:p>
          <a:p>
            <a:r>
              <a:rPr lang="hr-HR" sz="3600" b="1" dirty="0">
                <a:solidFill>
                  <a:srgbClr val="003399"/>
                </a:solidFill>
              </a:rPr>
              <a:t>Prijedlog mjera – </a:t>
            </a:r>
            <a:r>
              <a:rPr lang="hr-HR" sz="3600" b="1" i="1" dirty="0">
                <a:solidFill>
                  <a:srgbClr val="003399"/>
                </a:solidFill>
              </a:rPr>
              <a:t>izvršiv</a:t>
            </a:r>
          </a:p>
          <a:p>
            <a:pPr>
              <a:buFont typeface="Arial" charset="0"/>
              <a:buNone/>
            </a:pPr>
            <a:endParaRPr lang="hr-HR" sz="800" b="1" i="1" dirty="0">
              <a:solidFill>
                <a:srgbClr val="003399"/>
              </a:solidFill>
            </a:endParaRPr>
          </a:p>
          <a:p>
            <a:r>
              <a:rPr lang="hr-HR" sz="3600" b="1" dirty="0">
                <a:solidFill>
                  <a:srgbClr val="003399"/>
                </a:solidFill>
              </a:rPr>
              <a:t>Izvješće stručne </a:t>
            </a:r>
            <a:r>
              <a:rPr lang="hr-HR" sz="3600" b="1" dirty="0" smtClean="0">
                <a:solidFill>
                  <a:srgbClr val="003399"/>
                </a:solidFill>
              </a:rPr>
              <a:t>službe i ravnatelja </a:t>
            </a:r>
            <a:r>
              <a:rPr lang="hr-HR" sz="3600" b="1" dirty="0">
                <a:solidFill>
                  <a:srgbClr val="003399"/>
                </a:solidFill>
              </a:rPr>
              <a:t>škole o </a:t>
            </a:r>
            <a:r>
              <a:rPr lang="hr-HR" sz="3600" b="1" dirty="0" smtClean="0">
                <a:solidFill>
                  <a:srgbClr val="003399"/>
                </a:solidFill>
              </a:rPr>
              <a:t>provedenim </a:t>
            </a:r>
            <a:r>
              <a:rPr lang="hr-HR" sz="3600" b="1" dirty="0">
                <a:solidFill>
                  <a:srgbClr val="003399"/>
                </a:solidFill>
              </a:rPr>
              <a:t>mjerama</a:t>
            </a:r>
          </a:p>
          <a:p>
            <a:endParaRPr lang="hr-HR" sz="3600" b="1" i="1" dirty="0">
              <a:solidFill>
                <a:srgbClr val="003399"/>
              </a:solidFill>
            </a:endParaRPr>
          </a:p>
          <a:p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" y="6741366"/>
            <a:ext cx="5076056" cy="11663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hr-HR" dirty="0"/>
          </a:p>
        </p:txBody>
      </p:sp>
      <p:sp>
        <p:nvSpPr>
          <p:cNvPr id="3" name="Pravokutnik 2"/>
          <p:cNvSpPr/>
          <p:nvPr/>
        </p:nvSpPr>
        <p:spPr>
          <a:xfrm>
            <a:off x="179512" y="0"/>
            <a:ext cx="8640638" cy="9356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  <a:defRPr/>
            </a:pPr>
            <a:r>
              <a:rPr lang="hr-HR" sz="3600" b="1" dirty="0">
                <a:solidFill>
                  <a:srgbClr val="003399"/>
                </a:solidFill>
                <a:latin typeface="+mn-lt"/>
              </a:rPr>
              <a:t> </a:t>
            </a:r>
            <a:r>
              <a:rPr lang="hr-HR" sz="2800" b="1" dirty="0">
                <a:solidFill>
                  <a:srgbClr val="003399"/>
                </a:solidFill>
                <a:latin typeface="+mn-lt"/>
              </a:rPr>
              <a:t>Mjera za provedbu inspekcijskoga postupka </a:t>
            </a:r>
            <a:r>
              <a:rPr lang="hr-HR" sz="2800" b="1" dirty="0">
                <a:solidFill>
                  <a:srgbClr val="003399"/>
                </a:solidFill>
              </a:rPr>
              <a:t>–</a:t>
            </a:r>
          </a:p>
          <a:p>
            <a:pPr>
              <a:defRPr/>
            </a:pPr>
            <a:r>
              <a:rPr lang="hr-HR" sz="2800" b="1" dirty="0">
                <a:solidFill>
                  <a:srgbClr val="003399"/>
                </a:solidFill>
                <a:latin typeface="+mn-lt"/>
              </a:rPr>
              <a:t>      prijedlog prosvjetnoj inspekciji za donošenje</a:t>
            </a:r>
          </a:p>
          <a:p>
            <a:pPr>
              <a:defRPr/>
            </a:pPr>
            <a:r>
              <a:rPr lang="hr-HR" sz="2800" b="1" dirty="0">
                <a:solidFill>
                  <a:srgbClr val="003399"/>
                </a:solidFill>
                <a:latin typeface="+mn-lt"/>
              </a:rPr>
              <a:t>      naredbe i zabrane</a:t>
            </a:r>
          </a:p>
          <a:p>
            <a:pPr>
              <a:defRPr/>
            </a:pPr>
            <a:r>
              <a:rPr lang="hr-HR" sz="2800" b="1" dirty="0">
                <a:solidFill>
                  <a:srgbClr val="003399"/>
                </a:solidFill>
                <a:latin typeface="+mn-lt"/>
              </a:rPr>
              <a:t>       </a:t>
            </a:r>
            <a:r>
              <a:rPr lang="hr-HR" sz="2800" dirty="0">
                <a:solidFill>
                  <a:srgbClr val="003399"/>
                </a:solidFill>
                <a:latin typeface="+mn-lt"/>
              </a:rPr>
              <a:t>(</a:t>
            </a:r>
            <a:r>
              <a:rPr lang="hr-HR" sz="2400" i="1" dirty="0">
                <a:solidFill>
                  <a:srgbClr val="003399"/>
                </a:solidFill>
                <a:latin typeface="+mn-lt"/>
              </a:rPr>
              <a:t>Nalaz o stručno-pedagoškom nadzoru ima dokaznu  </a:t>
            </a:r>
          </a:p>
          <a:p>
            <a:pPr>
              <a:defRPr/>
            </a:pPr>
            <a:r>
              <a:rPr lang="hr-HR" sz="2400" i="1" dirty="0">
                <a:solidFill>
                  <a:srgbClr val="003399"/>
                </a:solidFill>
                <a:latin typeface="+mn-lt"/>
              </a:rPr>
              <a:t>      </a:t>
            </a:r>
            <a:r>
              <a:rPr lang="hr-HR" sz="2400" i="1" dirty="0" smtClean="0">
                <a:solidFill>
                  <a:srgbClr val="003399"/>
                </a:solidFill>
                <a:latin typeface="+mn-lt"/>
              </a:rPr>
              <a:t>   </a:t>
            </a:r>
            <a:r>
              <a:rPr lang="hr-HR" sz="2400" i="1" dirty="0">
                <a:solidFill>
                  <a:srgbClr val="003399"/>
                </a:solidFill>
                <a:latin typeface="+mn-lt"/>
              </a:rPr>
              <a:t>snagu u inspekcijskom postupku, Zakon o stručno-</a:t>
            </a:r>
          </a:p>
          <a:p>
            <a:pPr>
              <a:defRPr/>
            </a:pPr>
            <a:r>
              <a:rPr lang="hr-HR" sz="2400" i="1" dirty="0">
                <a:solidFill>
                  <a:srgbClr val="003399"/>
                </a:solidFill>
                <a:latin typeface="+mn-lt"/>
              </a:rPr>
              <a:t>         pedagoškom nadzoru)</a:t>
            </a:r>
          </a:p>
          <a:p>
            <a:pPr>
              <a:defRPr/>
            </a:pPr>
            <a:endParaRPr lang="hr-HR" sz="1000" b="1" i="1" dirty="0">
              <a:solidFill>
                <a:srgbClr val="003399"/>
              </a:solidFill>
              <a:latin typeface="+mn-lt"/>
            </a:endParaRPr>
          </a:p>
          <a:p>
            <a:pPr>
              <a:buFont typeface="Wingdings" pitchFamily="2" charset="2"/>
              <a:buChar char="v"/>
              <a:defRPr/>
            </a:pPr>
            <a:r>
              <a:rPr lang="hr-HR" sz="3600" b="1" dirty="0" smtClean="0">
                <a:solidFill>
                  <a:srgbClr val="003399"/>
                </a:solidFill>
                <a:latin typeface="+mn-lt"/>
              </a:rPr>
              <a:t> </a:t>
            </a:r>
            <a:r>
              <a:rPr lang="hr-HR" sz="3200" b="1" dirty="0">
                <a:solidFill>
                  <a:srgbClr val="003399"/>
                </a:solidFill>
                <a:latin typeface="+mn-lt"/>
              </a:rPr>
              <a:t>Primjedbe na nalaz</a:t>
            </a:r>
          </a:p>
          <a:p>
            <a:pPr>
              <a:defRPr/>
            </a:pPr>
            <a:r>
              <a:rPr lang="hr-HR" sz="3200" b="1" dirty="0">
                <a:solidFill>
                  <a:srgbClr val="003399"/>
                </a:solidFill>
              </a:rPr>
              <a:t>     </a:t>
            </a:r>
            <a:r>
              <a:rPr lang="hr-HR" sz="2800" b="1" dirty="0">
                <a:solidFill>
                  <a:srgbClr val="003399"/>
                </a:solidFill>
              </a:rPr>
              <a:t>-</a:t>
            </a:r>
            <a:r>
              <a:rPr lang="hr-HR" sz="2800" b="1" dirty="0">
                <a:solidFill>
                  <a:srgbClr val="003399"/>
                </a:solidFill>
                <a:latin typeface="+mn-lt"/>
              </a:rPr>
              <a:t> učitelj/nastavnik, stručni suradnik, odgojitelj</a:t>
            </a:r>
          </a:p>
          <a:p>
            <a:pPr>
              <a:defRPr/>
            </a:pPr>
            <a:r>
              <a:rPr lang="hr-HR" sz="2800" b="1" dirty="0">
                <a:solidFill>
                  <a:srgbClr val="003399"/>
                </a:solidFill>
                <a:latin typeface="+mn-lt"/>
              </a:rPr>
              <a:t>         čiji je rad bio predmet nadzora</a:t>
            </a:r>
          </a:p>
          <a:p>
            <a:pPr>
              <a:defRPr/>
            </a:pPr>
            <a:r>
              <a:rPr lang="hr-HR" sz="2800" b="1" dirty="0">
                <a:solidFill>
                  <a:srgbClr val="003399"/>
                </a:solidFill>
                <a:latin typeface="+mn-lt"/>
              </a:rPr>
              <a:t>       </a:t>
            </a:r>
            <a:r>
              <a:rPr lang="hr-HR" sz="3200" b="1" dirty="0">
                <a:solidFill>
                  <a:srgbClr val="003399"/>
                </a:solidFill>
                <a:latin typeface="+mn-lt"/>
              </a:rPr>
              <a:t>-</a:t>
            </a:r>
            <a:r>
              <a:rPr lang="hr-HR" sz="2800" b="1" dirty="0">
                <a:solidFill>
                  <a:srgbClr val="003399"/>
                </a:solidFill>
                <a:latin typeface="+mn-lt"/>
              </a:rPr>
              <a:t> ravnatelj</a:t>
            </a:r>
          </a:p>
          <a:p>
            <a:pPr>
              <a:defRPr/>
            </a:pPr>
            <a:r>
              <a:rPr lang="hr-HR" sz="2800" b="1" dirty="0">
                <a:solidFill>
                  <a:srgbClr val="003399"/>
                </a:solidFill>
                <a:latin typeface="+mn-lt"/>
              </a:rPr>
              <a:t>       </a:t>
            </a:r>
            <a:r>
              <a:rPr lang="hr-HR" sz="3200" b="1" dirty="0">
                <a:solidFill>
                  <a:srgbClr val="003399"/>
                </a:solidFill>
                <a:latin typeface="+mn-lt"/>
              </a:rPr>
              <a:t>-</a:t>
            </a:r>
            <a:r>
              <a:rPr lang="hr-HR" sz="2800" b="1" dirty="0">
                <a:solidFill>
                  <a:srgbClr val="003399"/>
                </a:solidFill>
                <a:latin typeface="+mn-lt"/>
              </a:rPr>
              <a:t> učiteljsko/nastavničko/odgojiteljsko vijeće</a:t>
            </a:r>
          </a:p>
          <a:p>
            <a:pPr>
              <a:defRPr/>
            </a:pPr>
            <a:r>
              <a:rPr lang="hr-HR" sz="2800" b="1" dirty="0">
                <a:solidFill>
                  <a:srgbClr val="003399"/>
                </a:solidFill>
                <a:latin typeface="+mn-lt"/>
              </a:rPr>
              <a:t>       - primjedbe na nalaz – </a:t>
            </a:r>
            <a:r>
              <a:rPr lang="hr-HR" sz="2800" b="1" i="1" dirty="0">
                <a:solidFill>
                  <a:srgbClr val="003399"/>
                </a:solidFill>
                <a:latin typeface="+mn-lt"/>
              </a:rPr>
              <a:t>Ministarstvu </a:t>
            </a:r>
            <a:r>
              <a:rPr lang="hr-HR" sz="2800" b="1" i="1" dirty="0" smtClean="0">
                <a:solidFill>
                  <a:srgbClr val="003399"/>
                </a:solidFill>
                <a:latin typeface="+mn-lt"/>
              </a:rPr>
              <a:t>znanosti i </a:t>
            </a:r>
          </a:p>
          <a:p>
            <a:pPr>
              <a:defRPr/>
            </a:pPr>
            <a:r>
              <a:rPr lang="hr-HR" sz="2800" b="1" i="1" dirty="0" smtClean="0">
                <a:solidFill>
                  <a:srgbClr val="003399"/>
                </a:solidFill>
                <a:latin typeface="+mn-lt"/>
              </a:rPr>
              <a:t>         obrazovanja</a:t>
            </a:r>
            <a:endParaRPr lang="hr-HR" sz="2400" b="1" i="1" dirty="0" smtClean="0">
              <a:solidFill>
                <a:srgbClr val="003399"/>
              </a:solidFill>
              <a:latin typeface="+mn-lt"/>
            </a:endParaRPr>
          </a:p>
          <a:p>
            <a:pPr>
              <a:defRPr/>
            </a:pPr>
            <a:r>
              <a:rPr lang="hr-HR" sz="2800" b="1" dirty="0" smtClean="0">
                <a:solidFill>
                  <a:srgbClr val="003399"/>
                </a:solidFill>
                <a:latin typeface="+mn-lt"/>
              </a:rPr>
              <a:t>       </a:t>
            </a:r>
          </a:p>
          <a:p>
            <a:pPr>
              <a:defRPr/>
            </a:pPr>
            <a:endParaRPr lang="hr-HR" sz="2800" b="1" dirty="0">
              <a:solidFill>
                <a:srgbClr val="003399"/>
              </a:solidFill>
              <a:latin typeface="+mn-lt"/>
            </a:endParaRPr>
          </a:p>
          <a:p>
            <a:pPr>
              <a:defRPr/>
            </a:pPr>
            <a:endParaRPr lang="hr-HR" sz="2800" b="1" dirty="0">
              <a:solidFill>
                <a:srgbClr val="003399"/>
              </a:solidFill>
              <a:latin typeface="+mn-lt"/>
            </a:endParaRPr>
          </a:p>
          <a:p>
            <a:pPr>
              <a:defRPr/>
            </a:pPr>
            <a:endParaRPr lang="hr-HR" sz="2800" b="1" dirty="0">
              <a:solidFill>
                <a:srgbClr val="003399"/>
              </a:solidFill>
              <a:latin typeface="+mn-lt"/>
            </a:endParaRPr>
          </a:p>
          <a:p>
            <a:pPr>
              <a:defRPr/>
            </a:pPr>
            <a:endParaRPr lang="hr-HR" sz="2800" b="1" dirty="0">
              <a:solidFill>
                <a:srgbClr val="003399"/>
              </a:solidFill>
              <a:latin typeface="+mn-lt"/>
            </a:endParaRPr>
          </a:p>
          <a:p>
            <a:pPr>
              <a:defRPr/>
            </a:pPr>
            <a:endParaRPr lang="hr-HR" sz="2800" b="1" dirty="0">
              <a:solidFill>
                <a:srgbClr val="003399"/>
              </a:solidFill>
              <a:latin typeface="+mn-lt"/>
            </a:endParaRPr>
          </a:p>
          <a:p>
            <a:pPr>
              <a:defRPr/>
            </a:pPr>
            <a:r>
              <a:rPr lang="hr-HR" sz="3200" b="1" dirty="0">
                <a:solidFill>
                  <a:srgbClr val="003399"/>
                </a:solidFill>
                <a:latin typeface="+mn-lt"/>
              </a:rPr>
              <a:t>     </a:t>
            </a:r>
            <a:endParaRPr lang="hr-HR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2875" y="260648"/>
            <a:ext cx="7286625" cy="648072"/>
          </a:xfrm>
        </p:spPr>
        <p:txBody>
          <a:bodyPr>
            <a:noAutofit/>
          </a:bodyPr>
          <a:lstStyle/>
          <a:p>
            <a:r>
              <a:rPr lang="hr-HR" sz="4000" dirty="0" smtClean="0"/>
              <a:t>Najčešće predložene mjere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hr-HR" sz="2800" b="1" dirty="0" smtClean="0">
                <a:solidFill>
                  <a:srgbClr val="003399"/>
                </a:solidFill>
              </a:rPr>
              <a:t>Nisu potvrđeni navodi iz podneska – nema mjera</a:t>
            </a:r>
          </a:p>
          <a:p>
            <a:pPr>
              <a:buFont typeface="Arial" pitchFamily="34" charset="0"/>
              <a:buChar char="•"/>
            </a:pPr>
            <a:r>
              <a:rPr lang="hr-HR" sz="2800" b="1" dirty="0" smtClean="0">
                <a:solidFill>
                  <a:srgbClr val="003399"/>
                </a:solidFill>
              </a:rPr>
              <a:t>Planovi i programi rada </a:t>
            </a:r>
            <a:r>
              <a:rPr lang="hr-HR" sz="2800" dirty="0" smtClean="0">
                <a:solidFill>
                  <a:srgbClr val="003399"/>
                </a:solidFill>
              </a:rPr>
              <a:t>– upute za izmjene i dopune,  izrada IOOP-a, preventivni programi</a:t>
            </a:r>
          </a:p>
          <a:p>
            <a:pPr>
              <a:buFont typeface="Arial" pitchFamily="34" charset="0"/>
              <a:buChar char="•"/>
            </a:pPr>
            <a:r>
              <a:rPr lang="hr-HR" sz="2800" b="1" dirty="0" smtClean="0">
                <a:solidFill>
                  <a:srgbClr val="003399"/>
                </a:solidFill>
              </a:rPr>
              <a:t>Pedagoška evidencija i dokumentacija</a:t>
            </a:r>
          </a:p>
          <a:p>
            <a:pPr>
              <a:buFont typeface="Arial" pitchFamily="34" charset="0"/>
              <a:buChar char="•"/>
            </a:pPr>
            <a:r>
              <a:rPr lang="hr-HR" sz="2800" b="1" dirty="0" smtClean="0">
                <a:solidFill>
                  <a:srgbClr val="003399"/>
                </a:solidFill>
              </a:rPr>
              <a:t>Pripremanje za nastavu i metodička raznovrsnost </a:t>
            </a:r>
          </a:p>
          <a:p>
            <a:pPr>
              <a:buFont typeface="Arial" pitchFamily="34" charset="0"/>
              <a:buChar char="•"/>
            </a:pPr>
            <a:r>
              <a:rPr lang="hr-HR" sz="2800" b="1" dirty="0" smtClean="0">
                <a:solidFill>
                  <a:srgbClr val="003399"/>
                </a:solidFill>
              </a:rPr>
              <a:t>Praćenje i vrednovanje postignuća učenika -</a:t>
            </a:r>
            <a:r>
              <a:rPr lang="hr-HR" sz="2800" dirty="0" smtClean="0">
                <a:solidFill>
                  <a:srgbClr val="003399"/>
                </a:solidFill>
              </a:rPr>
              <a:t>primjena </a:t>
            </a:r>
            <a:r>
              <a:rPr lang="hr-HR" sz="2800" i="1" dirty="0" smtClean="0">
                <a:solidFill>
                  <a:srgbClr val="003399"/>
                </a:solidFill>
              </a:rPr>
              <a:t>Pravilnika o načinima, postupcima i elementima vrednovanja učenika…</a:t>
            </a:r>
            <a:r>
              <a:rPr lang="hr-HR" sz="2800" dirty="0" smtClean="0">
                <a:solidFill>
                  <a:srgbClr val="003399"/>
                </a:solidFill>
              </a:rPr>
              <a:t>(kriteriji, bilješke, pisane provjere znanja – redovito i sustavno formativno i </a:t>
            </a:r>
            <a:r>
              <a:rPr lang="hr-HR" sz="2800" dirty="0" err="1" smtClean="0">
                <a:solidFill>
                  <a:srgbClr val="003399"/>
                </a:solidFill>
              </a:rPr>
              <a:t>sumativno</a:t>
            </a:r>
            <a:r>
              <a:rPr lang="hr-HR" sz="2800" dirty="0" smtClean="0">
                <a:solidFill>
                  <a:srgbClr val="003399"/>
                </a:solidFill>
              </a:rPr>
              <a:t> vrednovanje)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476672"/>
            <a:ext cx="8856984" cy="5184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2800" b="1" dirty="0" smtClean="0">
                <a:solidFill>
                  <a:srgbClr val="003399"/>
                </a:solidFill>
              </a:rPr>
              <a:t> </a:t>
            </a:r>
            <a:r>
              <a:rPr lang="hr-HR" sz="2800" b="1" dirty="0" smtClean="0">
                <a:solidFill>
                  <a:srgbClr val="003399"/>
                </a:solidFill>
                <a:latin typeface="+mn-lt"/>
              </a:rPr>
              <a:t>Praćenje i </a:t>
            </a:r>
            <a:r>
              <a:rPr lang="hr-HR" sz="2800" b="1" dirty="0" err="1" smtClean="0">
                <a:solidFill>
                  <a:srgbClr val="003399"/>
                </a:solidFill>
                <a:latin typeface="+mn-lt"/>
              </a:rPr>
              <a:t>samovrednovanje</a:t>
            </a:r>
            <a:r>
              <a:rPr lang="hr-HR" sz="2800" dirty="0" smtClean="0">
                <a:solidFill>
                  <a:srgbClr val="003399"/>
                </a:solidFill>
                <a:latin typeface="+mn-lt"/>
              </a:rPr>
              <a:t>, stručna pomoć stručnih</a:t>
            </a:r>
          </a:p>
          <a:p>
            <a:r>
              <a:rPr lang="hr-HR" sz="2800" dirty="0" smtClean="0">
                <a:solidFill>
                  <a:srgbClr val="003399"/>
                </a:solidFill>
                <a:latin typeface="+mn-lt"/>
              </a:rPr>
              <a:t>   suradnika učiteljima, suradnja učitelja/nastavnika i </a:t>
            </a:r>
          </a:p>
          <a:p>
            <a:r>
              <a:rPr lang="hr-HR" sz="2800" dirty="0" smtClean="0">
                <a:solidFill>
                  <a:srgbClr val="003399"/>
                </a:solidFill>
                <a:latin typeface="+mn-lt"/>
              </a:rPr>
              <a:t>   stručnih suradnika</a:t>
            </a:r>
          </a:p>
          <a:p>
            <a:endParaRPr lang="hr-HR" sz="900" dirty="0" smtClean="0">
              <a:solidFill>
                <a:srgbClr val="003399"/>
              </a:solidFill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hr-HR" sz="2800" dirty="0" smtClean="0">
                <a:solidFill>
                  <a:srgbClr val="003399"/>
                </a:solidFill>
                <a:latin typeface="+mn-lt"/>
              </a:rPr>
              <a:t>  </a:t>
            </a:r>
            <a:r>
              <a:rPr lang="hr-HR" sz="2800" b="1" dirty="0" smtClean="0">
                <a:solidFill>
                  <a:srgbClr val="003399"/>
                </a:solidFill>
                <a:latin typeface="+mn-lt"/>
              </a:rPr>
              <a:t>Primjerena komunikacija s učenicima </a:t>
            </a:r>
          </a:p>
          <a:p>
            <a:endParaRPr lang="hr-HR" sz="900" b="1" dirty="0" smtClean="0">
              <a:solidFill>
                <a:srgbClr val="003399"/>
              </a:solidFill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hr-HR" sz="2800" dirty="0" smtClean="0">
                <a:solidFill>
                  <a:srgbClr val="003399"/>
                </a:solidFill>
                <a:latin typeface="+mn-lt"/>
              </a:rPr>
              <a:t>  </a:t>
            </a:r>
            <a:r>
              <a:rPr lang="hr-HR" sz="2800" b="1" dirty="0" smtClean="0">
                <a:solidFill>
                  <a:srgbClr val="003399"/>
                </a:solidFill>
                <a:latin typeface="+mn-lt"/>
              </a:rPr>
              <a:t>Stručno usavršavanje </a:t>
            </a:r>
            <a:r>
              <a:rPr lang="hr-HR" sz="2800" dirty="0" smtClean="0">
                <a:solidFill>
                  <a:srgbClr val="003399"/>
                </a:solidFill>
                <a:latin typeface="+mn-lt"/>
              </a:rPr>
              <a:t>(razvoj komunikacijskih vještina</a:t>
            </a:r>
          </a:p>
          <a:p>
            <a:r>
              <a:rPr lang="hr-HR" sz="2800" dirty="0" smtClean="0">
                <a:solidFill>
                  <a:srgbClr val="003399"/>
                </a:solidFill>
                <a:latin typeface="+mn-lt"/>
              </a:rPr>
              <a:t>    učitelja/nastavnika i stručnih suradnika…)</a:t>
            </a:r>
          </a:p>
          <a:p>
            <a:endParaRPr lang="hr-HR" sz="900" dirty="0" smtClean="0">
              <a:solidFill>
                <a:srgbClr val="003399"/>
              </a:solidFill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hr-HR" sz="2800" dirty="0" smtClean="0">
                <a:solidFill>
                  <a:srgbClr val="003399"/>
                </a:solidFill>
                <a:latin typeface="+mn-lt"/>
              </a:rPr>
              <a:t>  </a:t>
            </a:r>
            <a:r>
              <a:rPr lang="hr-HR" sz="2800" b="1" dirty="0" smtClean="0">
                <a:solidFill>
                  <a:srgbClr val="003399"/>
                </a:solidFill>
                <a:latin typeface="+mn-lt"/>
              </a:rPr>
              <a:t>Suradnja s roditeljima</a:t>
            </a:r>
          </a:p>
          <a:p>
            <a:endParaRPr lang="hr-HR" sz="900" b="1" dirty="0" smtClean="0">
              <a:solidFill>
                <a:srgbClr val="003399"/>
              </a:solidFill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hr-HR" sz="2800" b="1" dirty="0" smtClean="0">
                <a:solidFill>
                  <a:srgbClr val="003399"/>
                </a:solidFill>
                <a:latin typeface="+mn-lt"/>
              </a:rPr>
              <a:t>  Prijedlog prosvjetnoj inspekciji za </a:t>
            </a:r>
            <a:r>
              <a:rPr lang="hr-HR" sz="2800" b="1" dirty="0" smtClean="0">
                <a:solidFill>
                  <a:srgbClr val="003399"/>
                </a:solidFill>
                <a:latin typeface="+mn-lt"/>
              </a:rPr>
              <a:t>poništenje ocjene</a:t>
            </a:r>
            <a:endParaRPr lang="hr-HR" sz="2800" b="1" dirty="0" smtClean="0">
              <a:solidFill>
                <a:srgbClr val="003399"/>
              </a:solidFill>
              <a:latin typeface="+mn-lt"/>
            </a:endParaRPr>
          </a:p>
          <a:p>
            <a:r>
              <a:rPr lang="hr-HR" sz="2800" b="1" dirty="0" smtClean="0">
                <a:solidFill>
                  <a:srgbClr val="003399"/>
                </a:solidFill>
                <a:latin typeface="+mn-lt"/>
              </a:rPr>
              <a:t>    na ispitu </a:t>
            </a:r>
            <a:r>
              <a:rPr lang="hr-HR" sz="2400" dirty="0" smtClean="0">
                <a:solidFill>
                  <a:srgbClr val="003399"/>
                </a:solidFill>
              </a:rPr>
              <a:t>(pred povjerenstvom ili na popravnome ispitu)</a:t>
            </a:r>
          </a:p>
          <a:p>
            <a:endParaRPr lang="hr-HR" sz="900" dirty="0" smtClean="0">
              <a:solidFill>
                <a:srgbClr val="003399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sz="2800" b="1" dirty="0" smtClean="0">
                <a:solidFill>
                  <a:srgbClr val="003399"/>
                </a:solidFill>
                <a:latin typeface="+mn-lt"/>
              </a:rPr>
              <a:t>  Sustavno i redovito ostvarivanje nastavnih programa</a:t>
            </a:r>
            <a:endParaRPr lang="hr-HR" sz="2800" dirty="0">
              <a:solidFill>
                <a:srgbClr val="003399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71438"/>
            <a:ext cx="7344816" cy="1197322"/>
          </a:xfrm>
        </p:spPr>
        <p:txBody>
          <a:bodyPr>
            <a:normAutofit/>
          </a:bodyPr>
          <a:lstStyle/>
          <a:p>
            <a:r>
              <a:rPr lang="hr-HR" dirty="0" smtClean="0"/>
              <a:t>Provedba stručno-pedagoškoga nadzora    2017. godina – podaci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7504" y="1340768"/>
            <a:ext cx="9036496" cy="5517232"/>
          </a:xfrm>
        </p:spPr>
        <p:txBody>
          <a:bodyPr/>
          <a:lstStyle/>
          <a:p>
            <a:r>
              <a:rPr lang="hr-HR" b="1" dirty="0" smtClean="0">
                <a:solidFill>
                  <a:srgbClr val="003399"/>
                </a:solidFill>
              </a:rPr>
              <a:t>Broj provedenih nadzora: 416</a:t>
            </a:r>
          </a:p>
          <a:p>
            <a:pPr>
              <a:buNone/>
            </a:pPr>
            <a:r>
              <a:rPr lang="hr-HR" b="1" dirty="0" smtClean="0">
                <a:solidFill>
                  <a:srgbClr val="003399"/>
                </a:solidFill>
              </a:rPr>
              <a:t>    DV </a:t>
            </a:r>
            <a:r>
              <a:rPr lang="hr-HR" dirty="0" smtClean="0">
                <a:solidFill>
                  <a:srgbClr val="003399"/>
                </a:solidFill>
              </a:rPr>
              <a:t>–  </a:t>
            </a:r>
            <a:r>
              <a:rPr lang="hr-HR" b="1" dirty="0" smtClean="0">
                <a:solidFill>
                  <a:srgbClr val="003399"/>
                </a:solidFill>
              </a:rPr>
              <a:t>33                </a:t>
            </a:r>
            <a:r>
              <a:rPr lang="hr-HR" b="1" dirty="0" smtClean="0">
                <a:solidFill>
                  <a:srgbClr val="003399"/>
                </a:solidFill>
                <a:cs typeface="Arial" pitchFamily="34" charset="0"/>
              </a:rPr>
              <a:t>OŠ – 269                  </a:t>
            </a:r>
            <a:r>
              <a:rPr lang="hr-HR" b="1" dirty="0" smtClean="0">
                <a:solidFill>
                  <a:srgbClr val="003399"/>
                </a:solidFill>
              </a:rPr>
              <a:t>SŠ – 114</a:t>
            </a:r>
          </a:p>
          <a:p>
            <a:pPr>
              <a:buFont typeface="Wingdings" pitchFamily="2" charset="2"/>
              <a:buChar char="v"/>
            </a:pPr>
            <a:r>
              <a:rPr lang="hr-HR" sz="2800" b="1" dirty="0" smtClean="0">
                <a:solidFill>
                  <a:srgbClr val="003399"/>
                </a:solidFill>
              </a:rPr>
              <a:t>Nastavni predmeti i područja (dio):</a:t>
            </a:r>
          </a:p>
          <a:p>
            <a:pPr>
              <a:buNone/>
            </a:pPr>
            <a:r>
              <a:rPr lang="hr-HR" sz="2400" b="1" dirty="0" smtClean="0">
                <a:solidFill>
                  <a:srgbClr val="003399"/>
                </a:solidFill>
              </a:rPr>
              <a:t>     Razredna nastava – 34              </a:t>
            </a:r>
          </a:p>
          <a:p>
            <a:pPr>
              <a:buNone/>
            </a:pPr>
            <a:r>
              <a:rPr lang="hr-HR" sz="2400" b="1" dirty="0" smtClean="0">
                <a:solidFill>
                  <a:srgbClr val="003399"/>
                </a:solidFill>
              </a:rPr>
              <a:t>     Matematika – 47  (OŠ-25 / SŠ-22)</a:t>
            </a:r>
          </a:p>
          <a:p>
            <a:pPr>
              <a:buNone/>
            </a:pPr>
            <a:r>
              <a:rPr lang="hr-HR" sz="2400" b="1" dirty="0" smtClean="0">
                <a:solidFill>
                  <a:srgbClr val="003399"/>
                </a:solidFill>
              </a:rPr>
              <a:t>     Hrvatski jezik – 33 (OŠ-22 /SŠ-11) </a:t>
            </a:r>
          </a:p>
          <a:p>
            <a:pPr>
              <a:buNone/>
            </a:pPr>
            <a:r>
              <a:rPr lang="hr-HR" sz="2400" b="1" dirty="0" smtClean="0">
                <a:solidFill>
                  <a:srgbClr val="003399"/>
                </a:solidFill>
              </a:rPr>
              <a:t>     Engleski jezik – 13 (OŠ-9 / SŠ-3)                  </a:t>
            </a:r>
          </a:p>
          <a:p>
            <a:pPr>
              <a:buNone/>
            </a:pPr>
            <a:r>
              <a:rPr lang="hr-HR" sz="2400" b="1" dirty="0" smtClean="0">
                <a:solidFill>
                  <a:srgbClr val="003399"/>
                </a:solidFill>
              </a:rPr>
              <a:t>     Kemija – 22 (OŠ-10 / SŠ-12)</a:t>
            </a:r>
          </a:p>
          <a:p>
            <a:pPr>
              <a:buNone/>
            </a:pPr>
            <a:r>
              <a:rPr lang="hr-HR" sz="2400" b="1" dirty="0" smtClean="0">
                <a:solidFill>
                  <a:srgbClr val="003399"/>
                </a:solidFill>
              </a:rPr>
              <a:t>     Djeca s teškoćama </a:t>
            </a:r>
            <a:r>
              <a:rPr lang="hr-HR" sz="2400" b="1" dirty="0" smtClean="0">
                <a:solidFill>
                  <a:srgbClr val="003399"/>
                </a:solidFill>
                <a:latin typeface="Arial Black" pitchFamily="34" charset="0"/>
              </a:rPr>
              <a:t> </a:t>
            </a:r>
            <a:r>
              <a:rPr lang="hr-HR" sz="2400" b="1" dirty="0" smtClean="0">
                <a:solidFill>
                  <a:srgbClr val="003399"/>
                </a:solidFill>
              </a:rPr>
              <a:t>–  56 (OŠ-44 / SŠ-8 )</a:t>
            </a:r>
          </a:p>
          <a:p>
            <a:pPr>
              <a:buNone/>
            </a:pPr>
            <a:r>
              <a:rPr lang="hr-HR" sz="2400" b="1" dirty="0" smtClean="0">
                <a:solidFill>
                  <a:srgbClr val="003399"/>
                </a:solidFill>
              </a:rPr>
              <a:t>     Pedagozi – </a:t>
            </a:r>
            <a:r>
              <a:rPr lang="hr-HR" sz="2400" dirty="0" smtClean="0">
                <a:solidFill>
                  <a:srgbClr val="003399"/>
                </a:solidFill>
              </a:rPr>
              <a:t> </a:t>
            </a:r>
            <a:r>
              <a:rPr lang="hr-HR" sz="2400" b="1" dirty="0" smtClean="0">
                <a:solidFill>
                  <a:srgbClr val="003399"/>
                </a:solidFill>
              </a:rPr>
              <a:t>39   (OŠ-33 / SŠ-6),   Psiholozi – 23 (OŠ-14 /SŠ-9)</a:t>
            </a:r>
          </a:p>
          <a:p>
            <a:pPr>
              <a:buNone/>
            </a:pPr>
            <a:r>
              <a:rPr lang="hr-HR" sz="2400" b="1" dirty="0" smtClean="0">
                <a:solidFill>
                  <a:srgbClr val="003399"/>
                </a:solidFill>
              </a:rPr>
              <a:t>     Ravnatelji – 11    (OŠ-7/ SŠ-4)</a:t>
            </a:r>
          </a:p>
          <a:p>
            <a:pPr>
              <a:buNone/>
            </a:pPr>
            <a:r>
              <a:rPr lang="hr-HR" sz="2800" b="1" dirty="0" smtClean="0">
                <a:solidFill>
                  <a:srgbClr val="003399"/>
                </a:solidFill>
              </a:rPr>
              <a:t> </a:t>
            </a:r>
            <a:endParaRPr lang="hr-H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71438"/>
            <a:ext cx="717798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000" dirty="0">
                <a:latin typeface="+mn-lt"/>
              </a:rPr>
              <a:t>Sadržaj</a:t>
            </a:r>
          </a:p>
        </p:txBody>
      </p:sp>
      <p:sp>
        <p:nvSpPr>
          <p:cNvPr id="25603" name="Content Placeholder 4"/>
          <p:cNvSpPr>
            <a:spLocks noGrp="1"/>
          </p:cNvSpPr>
          <p:nvPr>
            <p:ph idx="1"/>
          </p:nvPr>
        </p:nvSpPr>
        <p:spPr>
          <a:xfrm>
            <a:off x="251520" y="1412777"/>
            <a:ext cx="8352928" cy="5230912"/>
          </a:xfrm>
        </p:spPr>
        <p:txBody>
          <a:bodyPr/>
          <a:lstStyle/>
          <a:p>
            <a:pPr eaLnBrk="1" hangingPunct="1"/>
            <a:r>
              <a:rPr lang="hr-HR" sz="3600" b="1" dirty="0">
                <a:solidFill>
                  <a:srgbClr val="003399"/>
                </a:solidFill>
              </a:rPr>
              <a:t>Zakonska </a:t>
            </a:r>
            <a:r>
              <a:rPr lang="hr-HR" sz="3600" b="1" dirty="0" smtClean="0">
                <a:solidFill>
                  <a:srgbClr val="003399"/>
                </a:solidFill>
              </a:rPr>
              <a:t>osnova u RH</a:t>
            </a:r>
          </a:p>
          <a:p>
            <a:pPr eaLnBrk="1" hangingPunct="1"/>
            <a:r>
              <a:rPr lang="hr-HR" sz="3600" b="1" dirty="0" smtClean="0">
                <a:solidFill>
                  <a:srgbClr val="003399"/>
                </a:solidFill>
              </a:rPr>
              <a:t>Osnovna obilježja i vrste</a:t>
            </a:r>
          </a:p>
          <a:p>
            <a:pPr eaLnBrk="1" hangingPunct="1"/>
            <a:r>
              <a:rPr lang="hr-HR" sz="3600" b="1" dirty="0" smtClean="0">
                <a:solidFill>
                  <a:srgbClr val="003399"/>
                </a:solidFill>
              </a:rPr>
              <a:t>Polazišta / podnositelji podneska</a:t>
            </a:r>
            <a:endParaRPr lang="hr-HR" sz="3600" b="1" dirty="0">
              <a:solidFill>
                <a:srgbClr val="003399"/>
              </a:solidFill>
            </a:endParaRPr>
          </a:p>
          <a:p>
            <a:pPr eaLnBrk="1" hangingPunct="1"/>
            <a:r>
              <a:rPr lang="hr-HR" sz="3600" b="1" dirty="0">
                <a:solidFill>
                  <a:srgbClr val="003399"/>
                </a:solidFill>
              </a:rPr>
              <a:t>Pripremne aktivnosti </a:t>
            </a:r>
          </a:p>
          <a:p>
            <a:pPr eaLnBrk="1" hangingPunct="1"/>
            <a:r>
              <a:rPr lang="hr-HR" sz="3600" b="1" dirty="0">
                <a:solidFill>
                  <a:srgbClr val="003399"/>
                </a:solidFill>
              </a:rPr>
              <a:t>Provedba stručno-pedagoškoga nadzora </a:t>
            </a:r>
            <a:r>
              <a:rPr lang="hr-HR" sz="3600" b="1" dirty="0" smtClean="0">
                <a:solidFill>
                  <a:srgbClr val="003399"/>
                </a:solidFill>
              </a:rPr>
              <a:t>u odgojno-obrazovnoj ustanovi</a:t>
            </a:r>
            <a:endParaRPr lang="hr-HR" sz="3600" b="1" dirty="0">
              <a:solidFill>
                <a:srgbClr val="003399"/>
              </a:solidFill>
            </a:endParaRPr>
          </a:p>
          <a:p>
            <a:pPr eaLnBrk="1" hangingPunct="1"/>
            <a:r>
              <a:rPr lang="hr-HR" sz="3600" b="1" dirty="0">
                <a:solidFill>
                  <a:srgbClr val="003399"/>
                </a:solidFill>
              </a:rPr>
              <a:t>Pisanje nalaza</a:t>
            </a:r>
          </a:p>
          <a:p>
            <a:pPr eaLnBrk="1" hangingPunct="1"/>
            <a:r>
              <a:rPr lang="hr-HR" sz="3600" b="1" dirty="0">
                <a:solidFill>
                  <a:srgbClr val="003399"/>
                </a:solidFill>
              </a:rPr>
              <a:t>Prijedlog mjera</a:t>
            </a:r>
          </a:p>
          <a:p>
            <a:pPr eaLnBrk="1" hangingPunct="1">
              <a:buFont typeface="Arial" charset="0"/>
              <a:buBlip>
                <a:blip r:embed="rId2"/>
              </a:buBlip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71438"/>
            <a:ext cx="7105972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000" dirty="0"/>
              <a:t>Zakonska </a:t>
            </a:r>
            <a:r>
              <a:rPr lang="hr-HR" sz="4000" dirty="0" smtClean="0"/>
              <a:t>osnova</a:t>
            </a:r>
            <a:endParaRPr lang="hr-HR" sz="4000" dirty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9654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sz="3600" b="1" i="1" dirty="0">
                <a:solidFill>
                  <a:srgbClr val="003399"/>
                </a:solidFill>
              </a:rPr>
              <a:t>Zakon o stručno-pedagoškom nadzoru  </a:t>
            </a:r>
            <a:r>
              <a:rPr lang="hr-HR" dirty="0" smtClean="0">
                <a:solidFill>
                  <a:srgbClr val="003399"/>
                </a:solidFill>
              </a:rPr>
              <a:t>(1997.)</a:t>
            </a:r>
            <a:endParaRPr lang="hr-HR" dirty="0">
              <a:solidFill>
                <a:srgbClr val="003399"/>
              </a:solidFill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hr-HR" sz="800" b="1" i="1" dirty="0">
              <a:solidFill>
                <a:srgbClr val="003399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hr-HR" sz="3600" b="1" i="1" dirty="0">
                <a:solidFill>
                  <a:srgbClr val="003399"/>
                </a:solidFill>
              </a:rPr>
              <a:t>Zakon o prosvjetnoj </a:t>
            </a:r>
            <a:r>
              <a:rPr lang="hr-HR" sz="3600" b="1" i="1" dirty="0" smtClean="0">
                <a:solidFill>
                  <a:srgbClr val="003399"/>
                </a:solidFill>
              </a:rPr>
              <a:t>inspekciji</a:t>
            </a:r>
            <a:endParaRPr lang="hr-HR" dirty="0">
              <a:solidFill>
                <a:srgbClr val="003399"/>
              </a:solidFill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hr-HR" sz="800" b="1" i="1" dirty="0">
              <a:solidFill>
                <a:srgbClr val="003399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hr-HR" sz="3600" b="1" i="1" dirty="0">
                <a:solidFill>
                  <a:srgbClr val="003399"/>
                </a:solidFill>
              </a:rPr>
              <a:t>Zakon o Agenciji za odgoj i </a:t>
            </a:r>
            <a:r>
              <a:rPr lang="hr-HR" sz="3600" b="1" i="1" dirty="0" smtClean="0">
                <a:solidFill>
                  <a:srgbClr val="003399"/>
                </a:solidFill>
              </a:rPr>
              <a:t>obrazovanje</a:t>
            </a:r>
            <a:endParaRPr lang="hr-HR" sz="3600" dirty="0">
              <a:solidFill>
                <a:srgbClr val="003399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hr-HR" sz="800" b="1" i="1" dirty="0">
              <a:solidFill>
                <a:srgbClr val="003399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hr-HR" sz="3600" b="1" i="1" dirty="0">
                <a:solidFill>
                  <a:srgbClr val="003399"/>
                </a:solidFill>
              </a:rPr>
              <a:t>Zakon o odgoju i obrazovanju u osnovnom i srednjem </a:t>
            </a:r>
            <a:r>
              <a:rPr lang="hr-HR" sz="3600" b="1" i="1" dirty="0" smtClean="0">
                <a:solidFill>
                  <a:srgbClr val="003399"/>
                </a:solidFill>
              </a:rPr>
              <a:t>školstvu</a:t>
            </a:r>
            <a:endParaRPr lang="hr-HR" dirty="0">
              <a:solidFill>
                <a:srgbClr val="003399"/>
              </a:solidFill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hr-HR" sz="1600" b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smtClean="0"/>
              <a:t>Osnovna obilježja i vrste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268760"/>
            <a:ext cx="8507288" cy="5374928"/>
          </a:xfrm>
        </p:spPr>
        <p:txBody>
          <a:bodyPr/>
          <a:lstStyle/>
          <a:p>
            <a:r>
              <a:rPr lang="hr-HR" sz="3600" b="1" dirty="0" smtClean="0">
                <a:solidFill>
                  <a:srgbClr val="003399"/>
                </a:solidFill>
              </a:rPr>
              <a:t>Praćenje stručnog i pedagoškog rada odgajatelja, učitelja, nastavnika, stručnih suradnika i ravnatelja</a:t>
            </a:r>
          </a:p>
          <a:p>
            <a:r>
              <a:rPr lang="hr-HR" sz="3600" b="1" u="sng" dirty="0" smtClean="0">
                <a:solidFill>
                  <a:srgbClr val="003399"/>
                </a:solidFill>
              </a:rPr>
              <a:t>Savjetodavni nadzor</a:t>
            </a:r>
            <a:r>
              <a:rPr lang="hr-HR" sz="3600" b="1" dirty="0" smtClean="0">
                <a:solidFill>
                  <a:srgbClr val="003399"/>
                </a:solidFill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hr-HR" sz="3600" b="1" dirty="0" smtClean="0">
                <a:solidFill>
                  <a:srgbClr val="003399"/>
                </a:solidFill>
              </a:rPr>
              <a:t>  </a:t>
            </a:r>
            <a:r>
              <a:rPr lang="hr-HR" b="1" dirty="0" smtClean="0">
                <a:solidFill>
                  <a:srgbClr val="003399"/>
                </a:solidFill>
              </a:rPr>
              <a:t>Utvrđeno stanje – stručna pomoć –                      – stručno usavršavanje – prijedlog mjera za unaprjeđivanje odgojno-obrazovnog rada</a:t>
            </a:r>
          </a:p>
          <a:p>
            <a:pPr>
              <a:buFont typeface="Arial" pitchFamily="34" charset="0"/>
              <a:buChar char="•"/>
            </a:pPr>
            <a:r>
              <a:rPr lang="hr-HR" sz="3600" b="1" dirty="0" smtClean="0">
                <a:solidFill>
                  <a:srgbClr val="003399"/>
                </a:solidFill>
              </a:rPr>
              <a:t>Vrste: redoviti/</a:t>
            </a:r>
            <a:r>
              <a:rPr lang="hr-HR" sz="3600" b="1" u="sng" dirty="0" smtClean="0">
                <a:solidFill>
                  <a:srgbClr val="003399"/>
                </a:solidFill>
              </a:rPr>
              <a:t>izvanredni</a:t>
            </a:r>
            <a:r>
              <a:rPr lang="hr-HR" sz="3600" b="1" dirty="0" smtClean="0">
                <a:solidFill>
                  <a:srgbClr val="003399"/>
                </a:solidFill>
              </a:rPr>
              <a:t>, </a:t>
            </a:r>
            <a:r>
              <a:rPr lang="hr-HR" sz="3600" b="1" u="sng" dirty="0" smtClean="0">
                <a:solidFill>
                  <a:srgbClr val="003399"/>
                </a:solidFill>
              </a:rPr>
              <a:t>pojedinačni</a:t>
            </a:r>
            <a:r>
              <a:rPr lang="hr-HR" sz="3600" b="1" dirty="0" smtClean="0">
                <a:solidFill>
                  <a:srgbClr val="003399"/>
                </a:solidFill>
              </a:rPr>
              <a:t>/ timski, preventivni/</a:t>
            </a:r>
            <a:r>
              <a:rPr lang="hr-HR" sz="3600" b="1" u="sng" dirty="0" smtClean="0">
                <a:solidFill>
                  <a:srgbClr val="003399"/>
                </a:solidFill>
              </a:rPr>
              <a:t>korektivni</a:t>
            </a:r>
            <a:r>
              <a:rPr lang="hr-HR" sz="3600" b="1" dirty="0" smtClean="0">
                <a:solidFill>
                  <a:srgbClr val="003399"/>
                </a:solidFill>
              </a:rPr>
              <a:t>; tematski</a:t>
            </a:r>
          </a:p>
          <a:p>
            <a:pPr>
              <a:buFont typeface="Arial" pitchFamily="34" charset="0"/>
              <a:buChar char="•"/>
            </a:pPr>
            <a:endParaRPr lang="hr-H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7505" y="71438"/>
            <a:ext cx="7321996" cy="1053306"/>
          </a:xfrm>
        </p:spPr>
        <p:txBody>
          <a:bodyPr>
            <a:normAutofit/>
          </a:bodyPr>
          <a:lstStyle/>
          <a:p>
            <a:r>
              <a:rPr lang="hr-HR" sz="4000" dirty="0" smtClean="0"/>
              <a:t>Polazišta za provedbu nadzora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hr-HR" sz="2800" b="1" dirty="0" smtClean="0">
                <a:solidFill>
                  <a:srgbClr val="003399"/>
                </a:solidFill>
              </a:rPr>
              <a:t>Praćenje, ocjenjivanje i vrednovanje postignuća učenika </a:t>
            </a:r>
            <a:r>
              <a:rPr lang="hr-HR" sz="2800" dirty="0" smtClean="0">
                <a:solidFill>
                  <a:srgbClr val="003399"/>
                </a:solidFill>
              </a:rPr>
              <a:t>(kriteriji ocjenjivanja, negativne ocjene, nepoštivanje </a:t>
            </a:r>
            <a:r>
              <a:rPr lang="hr-HR" sz="2800" dirty="0" err="1" smtClean="0">
                <a:solidFill>
                  <a:srgbClr val="003399"/>
                </a:solidFill>
              </a:rPr>
              <a:t>vremenika</a:t>
            </a:r>
            <a:r>
              <a:rPr lang="hr-HR" sz="2800" dirty="0" smtClean="0">
                <a:solidFill>
                  <a:srgbClr val="003399"/>
                </a:solidFill>
              </a:rPr>
              <a:t> pisanih provjera znanja, pritužbe na zaključne ocjene)</a:t>
            </a:r>
          </a:p>
          <a:p>
            <a:pPr>
              <a:buFont typeface="Arial" pitchFamily="34" charset="0"/>
              <a:buChar char="•"/>
            </a:pPr>
            <a:r>
              <a:rPr lang="hr-HR" sz="2800" b="1" dirty="0" smtClean="0">
                <a:solidFill>
                  <a:srgbClr val="003399"/>
                </a:solidFill>
              </a:rPr>
              <a:t>Komunikacija s učenicima i roditeljima </a:t>
            </a:r>
            <a:r>
              <a:rPr lang="hr-HR" sz="2800" dirty="0" smtClean="0">
                <a:solidFill>
                  <a:srgbClr val="003399"/>
                </a:solidFill>
              </a:rPr>
              <a:t>(neprimjereno ponašanje, vrijeđanje, izostanak reakcija na nasilje)</a:t>
            </a:r>
          </a:p>
          <a:p>
            <a:pPr>
              <a:buFont typeface="Arial" pitchFamily="34" charset="0"/>
              <a:buChar char="•"/>
            </a:pPr>
            <a:r>
              <a:rPr lang="hr-HR" sz="2800" b="1" dirty="0" smtClean="0">
                <a:solidFill>
                  <a:srgbClr val="003399"/>
                </a:solidFill>
              </a:rPr>
              <a:t>Odnos prema radu </a:t>
            </a:r>
            <a:r>
              <a:rPr lang="hr-HR" sz="2800" dirty="0" smtClean="0">
                <a:solidFill>
                  <a:srgbClr val="003399"/>
                </a:solidFill>
              </a:rPr>
              <a:t>(nemotiviranost za rad, obavljanje drugih poslova za vrijeme nastave, zdravstveno stanje)</a:t>
            </a:r>
          </a:p>
          <a:p>
            <a:pPr>
              <a:buFont typeface="Arial" pitchFamily="34" charset="0"/>
              <a:buChar char="•"/>
            </a:pPr>
            <a:r>
              <a:rPr lang="hr-HR" sz="2800" b="1" dirty="0" smtClean="0">
                <a:solidFill>
                  <a:srgbClr val="003399"/>
                </a:solidFill>
              </a:rPr>
              <a:t>Stručna i metodička osposobljenost </a:t>
            </a:r>
            <a:r>
              <a:rPr lang="hr-HR" sz="2800" dirty="0" smtClean="0">
                <a:solidFill>
                  <a:srgbClr val="003399"/>
                </a:solidFill>
              </a:rPr>
              <a:t>(neznanje, neodgovarajući metodički postupci i razina </a:t>
            </a:r>
            <a:r>
              <a:rPr lang="hr-HR" sz="2800" b="1" dirty="0" smtClean="0">
                <a:solidFill>
                  <a:srgbClr val="003399"/>
                </a:solidFill>
              </a:rPr>
              <a:t>–</a:t>
            </a:r>
            <a:r>
              <a:rPr lang="hr-HR" sz="2800" dirty="0" smtClean="0">
                <a:solidFill>
                  <a:srgbClr val="003399"/>
                </a:solidFill>
              </a:rPr>
              <a:t> neznanje učenika, instrukcije)</a:t>
            </a:r>
          </a:p>
          <a:p>
            <a:endParaRPr lang="hr-H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51520" y="1"/>
            <a:ext cx="8206680" cy="404664"/>
          </a:xfrm>
        </p:spPr>
        <p:txBody>
          <a:bodyPr>
            <a:normAutofit fontScale="90000"/>
          </a:bodyPr>
          <a:lstStyle/>
          <a:p>
            <a:pPr algn="l"/>
            <a:endParaRPr lang="hr-HR" sz="2800" b="0" dirty="0">
              <a:latin typeface="+mn-lt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51520" y="476672"/>
            <a:ext cx="8892480" cy="5976664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hr-HR" dirty="0">
                <a:solidFill>
                  <a:srgbClr val="003399"/>
                </a:solidFill>
              </a:rPr>
              <a:t> </a:t>
            </a:r>
            <a:r>
              <a:rPr lang="hr-HR" b="1" dirty="0">
                <a:solidFill>
                  <a:srgbClr val="003399"/>
                </a:solidFill>
              </a:rPr>
              <a:t>Neostvarivanje nastavnoga programa </a:t>
            </a:r>
            <a:endParaRPr lang="hr-HR" b="1" dirty="0" smtClean="0">
              <a:solidFill>
                <a:srgbClr val="003399"/>
              </a:solidFill>
            </a:endParaRPr>
          </a:p>
          <a:p>
            <a:pPr algn="l"/>
            <a:r>
              <a:rPr lang="hr-HR" b="1" dirty="0" smtClean="0">
                <a:solidFill>
                  <a:srgbClr val="003399"/>
                </a:solidFill>
              </a:rPr>
              <a:t>   </a:t>
            </a:r>
            <a:r>
              <a:rPr lang="hr-HR" dirty="0" smtClean="0">
                <a:solidFill>
                  <a:srgbClr val="003399"/>
                </a:solidFill>
              </a:rPr>
              <a:t>(</a:t>
            </a:r>
            <a:r>
              <a:rPr lang="hr-HR" dirty="0">
                <a:solidFill>
                  <a:srgbClr val="003399"/>
                </a:solidFill>
              </a:rPr>
              <a:t>nedostatna </a:t>
            </a:r>
            <a:r>
              <a:rPr lang="hr-HR" dirty="0" smtClean="0">
                <a:solidFill>
                  <a:srgbClr val="003399"/>
                </a:solidFill>
              </a:rPr>
              <a:t>postignuća </a:t>
            </a:r>
            <a:r>
              <a:rPr lang="hr-HR" dirty="0">
                <a:solidFill>
                  <a:srgbClr val="003399"/>
                </a:solidFill>
              </a:rPr>
              <a:t>učenika)</a:t>
            </a:r>
          </a:p>
          <a:p>
            <a:pPr algn="l">
              <a:buFont typeface="Arial" pitchFamily="34" charset="0"/>
              <a:buChar char="•"/>
            </a:pPr>
            <a:r>
              <a:rPr lang="hr-HR" dirty="0">
                <a:solidFill>
                  <a:srgbClr val="003399"/>
                </a:solidFill>
              </a:rPr>
              <a:t> </a:t>
            </a:r>
            <a:r>
              <a:rPr lang="hr-HR" b="1" dirty="0">
                <a:solidFill>
                  <a:srgbClr val="003399"/>
                </a:solidFill>
              </a:rPr>
              <a:t>Postupanje prema učenicima s teškoćama</a:t>
            </a:r>
            <a:r>
              <a:rPr lang="hr-HR" dirty="0">
                <a:solidFill>
                  <a:srgbClr val="003399"/>
                </a:solidFill>
              </a:rPr>
              <a:t> </a:t>
            </a:r>
            <a:r>
              <a:rPr lang="hr-HR" dirty="0" smtClean="0">
                <a:solidFill>
                  <a:srgbClr val="003399"/>
                </a:solidFill>
              </a:rPr>
              <a:t> </a:t>
            </a:r>
          </a:p>
          <a:p>
            <a:pPr algn="l"/>
            <a:r>
              <a:rPr lang="hr-HR" dirty="0" smtClean="0">
                <a:solidFill>
                  <a:srgbClr val="003399"/>
                </a:solidFill>
              </a:rPr>
              <a:t>   (</a:t>
            </a:r>
            <a:r>
              <a:rPr lang="hr-HR" dirty="0">
                <a:solidFill>
                  <a:srgbClr val="003399"/>
                </a:solidFill>
              </a:rPr>
              <a:t>nepoštivanje potrebe za individualiziranim </a:t>
            </a:r>
            <a:endParaRPr lang="hr-HR" dirty="0" smtClean="0">
              <a:solidFill>
                <a:srgbClr val="003399"/>
              </a:solidFill>
            </a:endParaRPr>
          </a:p>
          <a:p>
            <a:pPr algn="l"/>
            <a:r>
              <a:rPr lang="hr-HR" dirty="0" smtClean="0">
                <a:solidFill>
                  <a:srgbClr val="003399"/>
                </a:solidFill>
              </a:rPr>
              <a:t>   pristupom</a:t>
            </a:r>
            <a:r>
              <a:rPr lang="hr-HR" dirty="0">
                <a:solidFill>
                  <a:srgbClr val="003399"/>
                </a:solidFill>
              </a:rPr>
              <a:t>, izostanak </a:t>
            </a:r>
            <a:r>
              <a:rPr lang="hr-HR" dirty="0" smtClean="0">
                <a:solidFill>
                  <a:srgbClr val="003399"/>
                </a:solidFill>
              </a:rPr>
              <a:t>prilagodbe)</a:t>
            </a:r>
            <a:endParaRPr lang="hr-HR" dirty="0">
              <a:solidFill>
                <a:srgbClr val="003399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hr-HR" dirty="0">
                <a:solidFill>
                  <a:srgbClr val="003399"/>
                </a:solidFill>
              </a:rPr>
              <a:t> </a:t>
            </a:r>
            <a:r>
              <a:rPr lang="hr-HR" b="1" dirty="0">
                <a:solidFill>
                  <a:srgbClr val="003399"/>
                </a:solidFill>
              </a:rPr>
              <a:t>Nezadovoljstvo reakcijama stručne službe škole </a:t>
            </a:r>
            <a:endParaRPr lang="hr-HR" b="1" dirty="0" smtClean="0">
              <a:solidFill>
                <a:srgbClr val="003399"/>
              </a:solidFill>
            </a:endParaRPr>
          </a:p>
          <a:p>
            <a:pPr algn="l"/>
            <a:r>
              <a:rPr lang="hr-HR" b="1" dirty="0" smtClean="0">
                <a:solidFill>
                  <a:srgbClr val="003399"/>
                </a:solidFill>
              </a:rPr>
              <a:t>   </a:t>
            </a:r>
            <a:r>
              <a:rPr lang="hr-HR" dirty="0" smtClean="0">
                <a:solidFill>
                  <a:srgbClr val="003399"/>
                </a:solidFill>
              </a:rPr>
              <a:t>na </a:t>
            </a:r>
            <a:r>
              <a:rPr lang="hr-HR" dirty="0">
                <a:solidFill>
                  <a:srgbClr val="003399"/>
                </a:solidFill>
              </a:rPr>
              <a:t>probleme (izostanak postupanja ravnatelja i </a:t>
            </a:r>
            <a:endParaRPr lang="hr-HR" dirty="0" smtClean="0">
              <a:solidFill>
                <a:srgbClr val="003399"/>
              </a:solidFill>
            </a:endParaRPr>
          </a:p>
          <a:p>
            <a:pPr algn="l"/>
            <a:r>
              <a:rPr lang="hr-HR" dirty="0" smtClean="0">
                <a:solidFill>
                  <a:srgbClr val="003399"/>
                </a:solidFill>
              </a:rPr>
              <a:t>   stručnih </a:t>
            </a:r>
            <a:r>
              <a:rPr lang="hr-HR" dirty="0">
                <a:solidFill>
                  <a:srgbClr val="003399"/>
                </a:solidFill>
              </a:rPr>
              <a:t>suradnika, vršnjačko nasilje)</a:t>
            </a:r>
          </a:p>
          <a:p>
            <a:pPr algn="l">
              <a:buFont typeface="Arial" pitchFamily="34" charset="0"/>
              <a:buChar char="•"/>
            </a:pPr>
            <a:r>
              <a:rPr lang="hr-HR" dirty="0">
                <a:solidFill>
                  <a:srgbClr val="003399"/>
                </a:solidFill>
              </a:rPr>
              <a:t> </a:t>
            </a:r>
            <a:r>
              <a:rPr lang="hr-HR" b="1" dirty="0">
                <a:solidFill>
                  <a:srgbClr val="003399"/>
                </a:solidFill>
              </a:rPr>
              <a:t>Ravnatelji </a:t>
            </a:r>
            <a:r>
              <a:rPr lang="hr-HR" dirty="0">
                <a:solidFill>
                  <a:srgbClr val="003399"/>
                </a:solidFill>
              </a:rPr>
              <a:t>- pritužbe učitelja/nastavnika i roditelja</a:t>
            </a:r>
          </a:p>
          <a:p>
            <a:pPr algn="l"/>
            <a:r>
              <a:rPr lang="hr-HR" sz="2400" dirty="0">
                <a:solidFill>
                  <a:srgbClr val="003399"/>
                </a:solidFill>
              </a:rPr>
              <a:t>    </a:t>
            </a:r>
            <a:endParaRPr lang="hr-H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2875" y="71438"/>
            <a:ext cx="7286625" cy="981298"/>
          </a:xfrm>
        </p:spPr>
        <p:txBody>
          <a:bodyPr>
            <a:normAutofit/>
          </a:bodyPr>
          <a:lstStyle/>
          <a:p>
            <a:r>
              <a:rPr lang="hr-HR" sz="4000" dirty="0" smtClean="0"/>
              <a:t>Podnositelji podneska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340768"/>
            <a:ext cx="8435280" cy="5302920"/>
          </a:xfrm>
        </p:spPr>
        <p:txBody>
          <a:bodyPr/>
          <a:lstStyle/>
          <a:p>
            <a:r>
              <a:rPr lang="hr-HR" b="1" dirty="0" smtClean="0">
                <a:solidFill>
                  <a:srgbClr val="003399"/>
                </a:solidFill>
              </a:rPr>
              <a:t>Roditelji, učenici </a:t>
            </a:r>
          </a:p>
          <a:p>
            <a:r>
              <a:rPr lang="hr-HR" b="1" dirty="0" smtClean="0">
                <a:solidFill>
                  <a:srgbClr val="003399"/>
                </a:solidFill>
              </a:rPr>
              <a:t>Ministarstvo znanosti i obrazovanja:    </a:t>
            </a:r>
          </a:p>
          <a:p>
            <a:pPr>
              <a:buNone/>
            </a:pPr>
            <a:r>
              <a:rPr lang="hr-HR" b="1" dirty="0" smtClean="0">
                <a:solidFill>
                  <a:srgbClr val="003399"/>
                </a:solidFill>
              </a:rPr>
              <a:t>    - Samostalni sektor za inspekcijski nadzor  </a:t>
            </a:r>
          </a:p>
          <a:p>
            <a:pPr>
              <a:buNone/>
            </a:pPr>
            <a:r>
              <a:rPr lang="hr-HR" b="1" dirty="0" smtClean="0">
                <a:solidFill>
                  <a:srgbClr val="003399"/>
                </a:solidFill>
              </a:rPr>
              <a:t>    - Uprava za odgoj i obrazovanje</a:t>
            </a:r>
          </a:p>
          <a:p>
            <a:r>
              <a:rPr lang="hr-HR" b="1" dirty="0" smtClean="0">
                <a:solidFill>
                  <a:srgbClr val="003399"/>
                </a:solidFill>
              </a:rPr>
              <a:t>Pravobraniteljica za djecu    </a:t>
            </a:r>
          </a:p>
          <a:p>
            <a:r>
              <a:rPr lang="hr-HR" b="1" dirty="0" smtClean="0">
                <a:solidFill>
                  <a:srgbClr val="003399"/>
                </a:solidFill>
              </a:rPr>
              <a:t>Pravobraniteljica za osobe s invaliditetom</a:t>
            </a:r>
          </a:p>
          <a:p>
            <a:pPr>
              <a:buFont typeface="Arial" pitchFamily="34" charset="0"/>
              <a:buChar char="•"/>
            </a:pPr>
            <a:r>
              <a:rPr lang="hr-HR" b="1" dirty="0" smtClean="0">
                <a:solidFill>
                  <a:srgbClr val="003399"/>
                </a:solidFill>
              </a:rPr>
              <a:t>Ravnatelji, učitelji/nastavnici, stručni suradnici</a:t>
            </a:r>
          </a:p>
          <a:p>
            <a:pPr>
              <a:buFont typeface="Wingdings" pitchFamily="2" charset="2"/>
              <a:buChar char="Ø"/>
            </a:pPr>
            <a:r>
              <a:rPr lang="hr-HR" b="1" dirty="0" smtClean="0">
                <a:solidFill>
                  <a:srgbClr val="003399"/>
                </a:solidFill>
              </a:rPr>
              <a:t>Anonimno  </a:t>
            </a:r>
          </a:p>
          <a:p>
            <a:pPr>
              <a:buFont typeface="Wingdings" pitchFamily="2" charset="2"/>
              <a:buChar char="Ø"/>
            </a:pPr>
            <a:r>
              <a:rPr lang="hr-HR" b="1" dirty="0" smtClean="0">
                <a:solidFill>
                  <a:srgbClr val="003399"/>
                </a:solidFill>
              </a:rPr>
              <a:t>Zahtjev za zaštitom identiteta</a:t>
            </a:r>
            <a:endParaRPr lang="hr-HR" b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z="4000" dirty="0">
                <a:latin typeface="+mn-lt"/>
              </a:rPr>
              <a:t>Pripremne aktivnosti</a:t>
            </a:r>
          </a:p>
        </p:txBody>
      </p:sp>
      <p:sp>
        <p:nvSpPr>
          <p:cNvPr id="27651" name="Rezervirano mjesto sadržaja 2"/>
          <p:cNvSpPr>
            <a:spLocks noGrp="1"/>
          </p:cNvSpPr>
          <p:nvPr>
            <p:ph idx="1"/>
          </p:nvPr>
        </p:nvSpPr>
        <p:spPr>
          <a:xfrm>
            <a:off x="323529" y="1412776"/>
            <a:ext cx="8820472" cy="52309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hr-HR" b="1" dirty="0">
                <a:solidFill>
                  <a:srgbClr val="003399"/>
                </a:solidFill>
              </a:rPr>
              <a:t>Analiza podneska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hr-HR" sz="900" b="1" dirty="0">
              <a:solidFill>
                <a:srgbClr val="003399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hr-HR" b="1" dirty="0">
                <a:solidFill>
                  <a:srgbClr val="003399"/>
                </a:solidFill>
              </a:rPr>
              <a:t>Uvid u prethodnu dokumentaciju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hr-HR" sz="1000" b="1" dirty="0">
              <a:solidFill>
                <a:srgbClr val="003399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hr-HR" b="1" dirty="0">
                <a:solidFill>
                  <a:srgbClr val="003399"/>
                </a:solidFill>
              </a:rPr>
              <a:t>Dogovor i usuglašavanje </a:t>
            </a:r>
            <a:r>
              <a:rPr lang="hr-HR" b="1" dirty="0" smtClean="0">
                <a:solidFill>
                  <a:srgbClr val="003399"/>
                </a:solidFill>
              </a:rPr>
              <a:t>s voditeljem/voditeljicom </a:t>
            </a:r>
            <a:r>
              <a:rPr lang="hr-HR" b="1" dirty="0">
                <a:solidFill>
                  <a:srgbClr val="003399"/>
                </a:solidFill>
              </a:rPr>
              <a:t>i drugim savjetnicima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endParaRPr lang="hr-HR" sz="800" b="1" dirty="0">
              <a:solidFill>
                <a:srgbClr val="003399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hr-HR" b="1" dirty="0" smtClean="0">
                <a:solidFill>
                  <a:srgbClr val="003399"/>
                </a:solidFill>
              </a:rPr>
              <a:t>Suglasnost</a:t>
            </a:r>
            <a:endParaRPr lang="hr-HR" b="1" dirty="0">
              <a:solidFill>
                <a:srgbClr val="003399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hr-HR" sz="1000" b="1" dirty="0">
              <a:solidFill>
                <a:srgbClr val="003399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hr-HR" b="1" dirty="0">
                <a:solidFill>
                  <a:srgbClr val="003399"/>
                </a:solidFill>
              </a:rPr>
              <a:t>Komunikacija s ravnateljem/ravnateljicom škole i stručnim suradnicima (telefonski i e-poštom):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hr-HR" sz="1000" b="1" dirty="0">
              <a:solidFill>
                <a:srgbClr val="003399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hr-HR" b="1" dirty="0">
                <a:solidFill>
                  <a:srgbClr val="003399"/>
                </a:solidFill>
              </a:rPr>
              <a:t>    - prikupljanje važnih podataka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hr-HR" sz="1000" b="1" dirty="0">
              <a:solidFill>
                <a:srgbClr val="003399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hr-HR" b="1" dirty="0">
                <a:solidFill>
                  <a:srgbClr val="003399"/>
                </a:solidFill>
              </a:rPr>
              <a:t>    - pravodobna najava nadzora                           </a:t>
            </a:r>
            <a:r>
              <a:rPr lang="hr-HR" b="1" dirty="0" smtClean="0">
                <a:solidFill>
                  <a:srgbClr val="003399"/>
                </a:solidFill>
              </a:rPr>
              <a:t>    (</a:t>
            </a:r>
            <a:r>
              <a:rPr lang="hr-HR" b="1" dirty="0">
                <a:solidFill>
                  <a:srgbClr val="003399"/>
                </a:solidFill>
              </a:rPr>
              <a:t>mogućnost nenajavljenog nadzora)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hr-HR" sz="4000" dirty="0"/>
              <a:t>Provedba stručno-pedagoškoga nadzora </a:t>
            </a:r>
          </a:p>
        </p:txBody>
      </p:sp>
      <p:sp>
        <p:nvSpPr>
          <p:cNvPr id="28675" name="Rezervirano mjesto sadržaja 2"/>
          <p:cNvSpPr>
            <a:spLocks noGrp="1"/>
          </p:cNvSpPr>
          <p:nvPr>
            <p:ph idx="1"/>
          </p:nvPr>
        </p:nvSpPr>
        <p:spPr>
          <a:xfrm>
            <a:off x="0" y="1557338"/>
            <a:ext cx="9144000" cy="5300662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hr-HR" b="1" dirty="0">
                <a:solidFill>
                  <a:srgbClr val="00B0F0"/>
                </a:solidFill>
              </a:rPr>
              <a:t> </a:t>
            </a:r>
            <a:r>
              <a:rPr lang="hr-HR" b="1" dirty="0">
                <a:solidFill>
                  <a:srgbClr val="00B0F0"/>
                </a:solidFill>
                <a:latin typeface="+mj-lt"/>
              </a:rPr>
              <a:t>Uvid u pedagošku evidenciju i dokumentaciju:</a:t>
            </a:r>
          </a:p>
          <a:p>
            <a:r>
              <a:rPr lang="hr-HR" b="1" u="sng" dirty="0" err="1" smtClean="0">
                <a:solidFill>
                  <a:srgbClr val="003399"/>
                </a:solidFill>
              </a:rPr>
              <a:t>Osobnik</a:t>
            </a:r>
            <a:r>
              <a:rPr lang="hr-HR" b="1" dirty="0" smtClean="0">
                <a:solidFill>
                  <a:srgbClr val="003399"/>
                </a:solidFill>
              </a:rPr>
              <a:t> odgajatelja, učitelja/nastavnika</a:t>
            </a:r>
            <a:r>
              <a:rPr lang="hr-HR" b="1" dirty="0">
                <a:solidFill>
                  <a:srgbClr val="003399"/>
                </a:solidFill>
              </a:rPr>
              <a:t>, stručnog </a:t>
            </a:r>
            <a:r>
              <a:rPr lang="hr-HR" b="1" dirty="0" smtClean="0">
                <a:solidFill>
                  <a:srgbClr val="003399"/>
                </a:solidFill>
              </a:rPr>
              <a:t>suradnika: </a:t>
            </a:r>
            <a:endParaRPr lang="hr-HR" b="1" dirty="0">
              <a:solidFill>
                <a:srgbClr val="003399"/>
              </a:solidFill>
            </a:endParaRPr>
          </a:p>
          <a:p>
            <a:pPr>
              <a:buFont typeface="Arial" charset="0"/>
              <a:buNone/>
            </a:pPr>
            <a:r>
              <a:rPr lang="hr-HR" b="1" dirty="0">
                <a:solidFill>
                  <a:srgbClr val="003399"/>
                </a:solidFill>
              </a:rPr>
              <a:t>    diploma, potvrde o stručnom usavršavanju, tjedno </a:t>
            </a:r>
            <a:r>
              <a:rPr lang="hr-HR" b="1" dirty="0" smtClean="0">
                <a:solidFill>
                  <a:srgbClr val="003399"/>
                </a:solidFill>
              </a:rPr>
              <a:t>zaduženje…</a:t>
            </a:r>
            <a:endParaRPr lang="hr-HR" b="1" dirty="0">
              <a:solidFill>
                <a:srgbClr val="003399"/>
              </a:solidFill>
            </a:endParaRPr>
          </a:p>
          <a:p>
            <a:r>
              <a:rPr lang="hr-HR" b="1" u="sng" dirty="0">
                <a:solidFill>
                  <a:srgbClr val="003399"/>
                </a:solidFill>
              </a:rPr>
              <a:t>Organizacija i </a:t>
            </a:r>
            <a:r>
              <a:rPr lang="hr-HR" b="1" u="sng" dirty="0" smtClean="0">
                <a:solidFill>
                  <a:srgbClr val="003399"/>
                </a:solidFill>
              </a:rPr>
              <a:t>planiranje:</a:t>
            </a:r>
            <a:r>
              <a:rPr lang="hr-HR" b="1" dirty="0" smtClean="0">
                <a:solidFill>
                  <a:srgbClr val="003399"/>
                </a:solidFill>
              </a:rPr>
              <a:t> </a:t>
            </a:r>
            <a:endParaRPr lang="hr-HR" b="1" dirty="0">
              <a:solidFill>
                <a:srgbClr val="003399"/>
              </a:solidFill>
            </a:endParaRPr>
          </a:p>
          <a:p>
            <a:pPr>
              <a:buFont typeface="Arial" charset="0"/>
              <a:buNone/>
            </a:pPr>
            <a:r>
              <a:rPr lang="hr-HR" b="1" dirty="0">
                <a:solidFill>
                  <a:srgbClr val="003399"/>
                </a:solidFill>
              </a:rPr>
              <a:t>    izvedbeni planovi, </a:t>
            </a:r>
            <a:r>
              <a:rPr lang="hr-HR" b="1" dirty="0" smtClean="0">
                <a:solidFill>
                  <a:srgbClr val="003399"/>
                </a:solidFill>
              </a:rPr>
              <a:t>pripreme, </a:t>
            </a:r>
            <a:r>
              <a:rPr lang="hr-HR" b="1" dirty="0">
                <a:solidFill>
                  <a:srgbClr val="003399"/>
                </a:solidFill>
              </a:rPr>
              <a:t>dnevnik rada – ostvarivanje nastavnoga programa – sadržaj i način upisivanja nastavnih jedinica u dnevnik rada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1230</TotalTime>
  <Words>958</Words>
  <Application>Microsoft Office PowerPoint</Application>
  <PresentationFormat>Prikaz na zaslonu (4:3)</PresentationFormat>
  <Paragraphs>185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Naslovi slajdova</vt:lpstr>
      </vt:variant>
      <vt:variant>
        <vt:i4>19</vt:i4>
      </vt:variant>
    </vt:vector>
  </HeadingPairs>
  <TitlesOfParts>
    <vt:vector size="21" baseType="lpstr">
      <vt:lpstr>Office Theme</vt:lpstr>
      <vt:lpstr>Custom Design</vt:lpstr>
      <vt:lpstr>Stručno-pedagoški nadzor</vt:lpstr>
      <vt:lpstr>Sadržaj</vt:lpstr>
      <vt:lpstr>Zakonska osnova</vt:lpstr>
      <vt:lpstr>Osnovna obilježja i vrste</vt:lpstr>
      <vt:lpstr>Polazišta za provedbu nadzora</vt:lpstr>
      <vt:lpstr>Slajd 6</vt:lpstr>
      <vt:lpstr>Podnositelji podneska</vt:lpstr>
      <vt:lpstr>Pripremne aktivnosti</vt:lpstr>
      <vt:lpstr>Provedba stručno-pedagoškoga nadzora </vt:lpstr>
      <vt:lpstr> Praćenje i ocjenjivanje učenika</vt:lpstr>
      <vt:lpstr> Neposredan rad s učenicima</vt:lpstr>
      <vt:lpstr> Razmatranje utvrđenog stanja –      – savjetovanje</vt:lpstr>
      <vt:lpstr> Pisanje nalaza        Sastavnice</vt:lpstr>
      <vt:lpstr> Pisanje nalaza        Značajke</vt:lpstr>
      <vt:lpstr> Prijedlog mjera</vt:lpstr>
      <vt:lpstr>Slajd 16</vt:lpstr>
      <vt:lpstr>Najčešće predložene mjere</vt:lpstr>
      <vt:lpstr>Slajd 18</vt:lpstr>
      <vt:lpstr>Provedba stručno-pedagoškoga nadzora    2017. godina – podaci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Željka</dc:creator>
  <cp:lastModifiedBy>gcetinic</cp:lastModifiedBy>
  <cp:revision>156</cp:revision>
  <dcterms:created xsi:type="dcterms:W3CDTF">2009-04-06T10:41:54Z</dcterms:created>
  <dcterms:modified xsi:type="dcterms:W3CDTF">2018-04-25T10:41:37Z</dcterms:modified>
</cp:coreProperties>
</file>