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3" r:id="rId1"/>
  </p:sldMasterIdLst>
  <p:handoutMasterIdLst>
    <p:handoutMasterId r:id="rId36"/>
  </p:handoutMasterIdLst>
  <p:sldIdLst>
    <p:sldId id="256" r:id="rId2"/>
    <p:sldId id="264" r:id="rId3"/>
    <p:sldId id="265" r:id="rId4"/>
    <p:sldId id="266" r:id="rId5"/>
    <p:sldId id="267" r:id="rId6"/>
    <p:sldId id="268" r:id="rId7"/>
    <p:sldId id="259" r:id="rId8"/>
    <p:sldId id="260" r:id="rId9"/>
    <p:sldId id="269" r:id="rId10"/>
    <p:sldId id="271" r:id="rId11"/>
    <p:sldId id="270" r:id="rId12"/>
    <p:sldId id="307" r:id="rId13"/>
    <p:sldId id="272" r:id="rId14"/>
    <p:sldId id="309" r:id="rId15"/>
    <p:sldId id="315" r:id="rId16"/>
    <p:sldId id="319" r:id="rId17"/>
    <p:sldId id="311" r:id="rId18"/>
    <p:sldId id="276" r:id="rId19"/>
    <p:sldId id="313" r:id="rId20"/>
    <p:sldId id="278" r:id="rId21"/>
    <p:sldId id="279" r:id="rId22"/>
    <p:sldId id="280" r:id="rId23"/>
    <p:sldId id="323" r:id="rId24"/>
    <p:sldId id="324" r:id="rId25"/>
    <p:sldId id="325" r:id="rId26"/>
    <p:sldId id="326" r:id="rId27"/>
    <p:sldId id="282" r:id="rId28"/>
    <p:sldId id="283" r:id="rId29"/>
    <p:sldId id="284" r:id="rId30"/>
    <p:sldId id="286" r:id="rId31"/>
    <p:sldId id="291" r:id="rId32"/>
    <p:sldId id="320" r:id="rId33"/>
    <p:sldId id="322" r:id="rId34"/>
    <p:sldId id="321" r:id="rId3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53" autoAdjust="0"/>
    <p:restoredTop sz="94662" autoAdjust="0"/>
  </p:normalViewPr>
  <p:slideViewPr>
    <p:cSldViewPr>
      <p:cViewPr varScale="1">
        <p:scale>
          <a:sx n="50" d="100"/>
          <a:sy n="50" d="100"/>
        </p:scale>
        <p:origin x="475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60BCDC-F873-4AB2-B254-F1557678A1B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C5919E7-D3DE-4B5F-8FDC-DF14C8EB90C5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dirty="0"/>
            <a:t>Ishodi učenja</a:t>
          </a:r>
        </a:p>
      </dgm:t>
    </dgm:pt>
    <dgm:pt modelId="{7F851DA3-D782-432A-A2F9-1B01C0AD74EE}" type="parTrans" cxnId="{8A78F1C1-9698-4873-BDF1-A8E52E6C96EA}">
      <dgm:prSet/>
      <dgm:spPr/>
      <dgm:t>
        <a:bodyPr/>
        <a:lstStyle/>
        <a:p>
          <a:endParaRPr lang="hr-HR"/>
        </a:p>
      </dgm:t>
    </dgm:pt>
    <dgm:pt modelId="{6D2E8A3C-F975-4833-936D-236C49933B3E}" type="sibTrans" cxnId="{8A78F1C1-9698-4873-BDF1-A8E52E6C96EA}">
      <dgm:prSet/>
      <dgm:spPr/>
      <dgm:t>
        <a:bodyPr/>
        <a:lstStyle/>
        <a:p>
          <a:endParaRPr lang="hr-HR"/>
        </a:p>
      </dgm:t>
    </dgm:pt>
    <dgm:pt modelId="{E36E5171-19F5-44AB-81A6-CCD466CB83ED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dirty="0"/>
            <a:t>Podrška nastavnicima</a:t>
          </a:r>
        </a:p>
      </dgm:t>
    </dgm:pt>
    <dgm:pt modelId="{3C4A6F1F-B642-49EB-B1BE-4696AEA566DB}" type="parTrans" cxnId="{BD8074C6-937E-441A-8B07-CED66E026CBC}">
      <dgm:prSet/>
      <dgm:spPr/>
      <dgm:t>
        <a:bodyPr/>
        <a:lstStyle/>
        <a:p>
          <a:endParaRPr lang="hr-HR"/>
        </a:p>
      </dgm:t>
    </dgm:pt>
    <dgm:pt modelId="{5FBB063F-3418-4680-BCFA-6533C27ECD89}" type="sibTrans" cxnId="{BD8074C6-937E-441A-8B07-CED66E026CBC}">
      <dgm:prSet/>
      <dgm:spPr/>
      <dgm:t>
        <a:bodyPr/>
        <a:lstStyle/>
        <a:p>
          <a:endParaRPr lang="hr-HR"/>
        </a:p>
      </dgm:t>
    </dgm:pt>
    <dgm:pt modelId="{6ABCCB5C-E547-40B6-9484-BCF73D5A4878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dirty="0"/>
            <a:t>NPP </a:t>
          </a:r>
        </a:p>
      </dgm:t>
    </dgm:pt>
    <dgm:pt modelId="{9D40B86F-62B6-4C2E-9524-DC84673376DD}" type="parTrans" cxnId="{487B1299-DAF7-48D1-8E2C-61311A90DAD1}">
      <dgm:prSet/>
      <dgm:spPr/>
      <dgm:t>
        <a:bodyPr/>
        <a:lstStyle/>
        <a:p>
          <a:endParaRPr lang="hr-HR"/>
        </a:p>
      </dgm:t>
    </dgm:pt>
    <dgm:pt modelId="{315D4603-98BA-4387-B6A9-18A7C54C7B29}" type="sibTrans" cxnId="{487B1299-DAF7-48D1-8E2C-61311A90DAD1}">
      <dgm:prSet/>
      <dgm:spPr/>
      <dgm:t>
        <a:bodyPr/>
        <a:lstStyle/>
        <a:p>
          <a:endParaRPr lang="hr-HR"/>
        </a:p>
      </dgm:t>
    </dgm:pt>
    <dgm:pt modelId="{95E3ADB8-8EE1-4B39-BA7A-232A78364219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dirty="0"/>
            <a:t>Vrednovanje</a:t>
          </a:r>
        </a:p>
      </dgm:t>
    </dgm:pt>
    <dgm:pt modelId="{A317E366-BFC0-4CF9-AD1C-2330A7F1DC2C}" type="parTrans" cxnId="{1066E165-3FF3-4875-8606-5B64C087760D}">
      <dgm:prSet/>
      <dgm:spPr/>
      <dgm:t>
        <a:bodyPr/>
        <a:lstStyle/>
        <a:p>
          <a:endParaRPr lang="hr-HR"/>
        </a:p>
      </dgm:t>
    </dgm:pt>
    <dgm:pt modelId="{90F4F2CD-57C5-43BE-AA0D-1F744B9C1B90}" type="sibTrans" cxnId="{1066E165-3FF3-4875-8606-5B64C087760D}">
      <dgm:prSet/>
      <dgm:spPr/>
      <dgm:t>
        <a:bodyPr/>
        <a:lstStyle/>
        <a:p>
          <a:endParaRPr lang="hr-HR"/>
        </a:p>
      </dgm:t>
    </dgm:pt>
    <dgm:pt modelId="{33695C4F-3567-4355-B0D3-C09292A1824E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 dirty="0"/>
            <a:t>Odobravanje i financiranje</a:t>
          </a:r>
        </a:p>
      </dgm:t>
    </dgm:pt>
    <dgm:pt modelId="{E6D721A5-D604-48BB-85BC-25D13221160F}" type="sibTrans" cxnId="{DCA6DE4A-1393-4A73-B184-607007B7B77B}">
      <dgm:prSet/>
      <dgm:spPr/>
      <dgm:t>
        <a:bodyPr/>
        <a:lstStyle/>
        <a:p>
          <a:endParaRPr lang="hr-HR"/>
        </a:p>
      </dgm:t>
    </dgm:pt>
    <dgm:pt modelId="{72135307-B6D8-41FD-98BC-5223378B9371}" type="parTrans" cxnId="{DCA6DE4A-1393-4A73-B184-607007B7B77B}">
      <dgm:prSet/>
      <dgm:spPr/>
      <dgm:t>
        <a:bodyPr/>
        <a:lstStyle/>
        <a:p>
          <a:endParaRPr lang="hr-HR"/>
        </a:p>
      </dgm:t>
    </dgm:pt>
    <dgm:pt modelId="{967AD91D-4C68-46BB-AD76-41282C06D3F9}" type="pres">
      <dgm:prSet presAssocID="{1760BCDC-F873-4AB2-B254-F1557678A1B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F5B890E-FE45-4288-B0E0-D9418FD4D4D6}" type="pres">
      <dgm:prSet presAssocID="{7C5919E7-D3DE-4B5F-8FDC-DF14C8EB90C5}" presName="centerShape" presStyleLbl="node0" presStyleIdx="0" presStyleCnt="1"/>
      <dgm:spPr/>
    </dgm:pt>
    <dgm:pt modelId="{82C54A4E-FCC0-4C9B-8726-8C2800781395}" type="pres">
      <dgm:prSet presAssocID="{E36E5171-19F5-44AB-81A6-CCD466CB83ED}" presName="node" presStyleLbl="node1" presStyleIdx="0" presStyleCnt="4">
        <dgm:presLayoutVars>
          <dgm:bulletEnabled val="1"/>
        </dgm:presLayoutVars>
      </dgm:prSet>
      <dgm:spPr/>
    </dgm:pt>
    <dgm:pt modelId="{C6CCE809-0F70-4C30-8BAD-EDEAFF4DBD21}" type="pres">
      <dgm:prSet presAssocID="{E36E5171-19F5-44AB-81A6-CCD466CB83ED}" presName="dummy" presStyleCnt="0"/>
      <dgm:spPr/>
    </dgm:pt>
    <dgm:pt modelId="{7DAA041C-DCAF-48B4-AD2D-59229A1ECE0D}" type="pres">
      <dgm:prSet presAssocID="{5FBB063F-3418-4680-BCFA-6533C27ECD89}" presName="sibTrans" presStyleLbl="sibTrans2D1" presStyleIdx="0" presStyleCnt="4"/>
      <dgm:spPr/>
    </dgm:pt>
    <dgm:pt modelId="{4D90802C-2683-43BF-8419-7BE549560BF9}" type="pres">
      <dgm:prSet presAssocID="{6ABCCB5C-E547-40B6-9484-BCF73D5A4878}" presName="node" presStyleLbl="node1" presStyleIdx="1" presStyleCnt="4">
        <dgm:presLayoutVars>
          <dgm:bulletEnabled val="1"/>
        </dgm:presLayoutVars>
      </dgm:prSet>
      <dgm:spPr/>
    </dgm:pt>
    <dgm:pt modelId="{D6A79405-976A-47C9-9815-5C12930A836F}" type="pres">
      <dgm:prSet presAssocID="{6ABCCB5C-E547-40B6-9484-BCF73D5A4878}" presName="dummy" presStyleCnt="0"/>
      <dgm:spPr/>
    </dgm:pt>
    <dgm:pt modelId="{BA4416A1-7158-4C42-8EFC-5326700BCA15}" type="pres">
      <dgm:prSet presAssocID="{315D4603-98BA-4387-B6A9-18A7C54C7B29}" presName="sibTrans" presStyleLbl="sibTrans2D1" presStyleIdx="1" presStyleCnt="4"/>
      <dgm:spPr/>
    </dgm:pt>
    <dgm:pt modelId="{E25409E3-A37D-49DD-BE57-012689CFB32A}" type="pres">
      <dgm:prSet presAssocID="{95E3ADB8-8EE1-4B39-BA7A-232A78364219}" presName="node" presStyleLbl="node1" presStyleIdx="2" presStyleCnt="4">
        <dgm:presLayoutVars>
          <dgm:bulletEnabled val="1"/>
        </dgm:presLayoutVars>
      </dgm:prSet>
      <dgm:spPr/>
    </dgm:pt>
    <dgm:pt modelId="{19D3494B-2C5B-4BED-AD86-21366618D13F}" type="pres">
      <dgm:prSet presAssocID="{95E3ADB8-8EE1-4B39-BA7A-232A78364219}" presName="dummy" presStyleCnt="0"/>
      <dgm:spPr/>
    </dgm:pt>
    <dgm:pt modelId="{B7CA2C5F-1445-4A21-BCD7-AF3E13C19229}" type="pres">
      <dgm:prSet presAssocID="{90F4F2CD-57C5-43BE-AA0D-1F744B9C1B90}" presName="sibTrans" presStyleLbl="sibTrans2D1" presStyleIdx="2" presStyleCnt="4"/>
      <dgm:spPr/>
    </dgm:pt>
    <dgm:pt modelId="{B60E05D9-2032-4BF9-B0A4-0A2EA60C24E6}" type="pres">
      <dgm:prSet presAssocID="{33695C4F-3567-4355-B0D3-C09292A1824E}" presName="node" presStyleLbl="node1" presStyleIdx="3" presStyleCnt="4">
        <dgm:presLayoutVars>
          <dgm:bulletEnabled val="1"/>
        </dgm:presLayoutVars>
      </dgm:prSet>
      <dgm:spPr/>
    </dgm:pt>
    <dgm:pt modelId="{E549B301-543F-4596-A9E9-155BABDDA36B}" type="pres">
      <dgm:prSet presAssocID="{33695C4F-3567-4355-B0D3-C09292A1824E}" presName="dummy" presStyleCnt="0"/>
      <dgm:spPr/>
    </dgm:pt>
    <dgm:pt modelId="{36363FD8-2F7B-476F-B248-B53A1C620968}" type="pres">
      <dgm:prSet presAssocID="{E6D721A5-D604-48BB-85BC-25D13221160F}" presName="sibTrans" presStyleLbl="sibTrans2D1" presStyleIdx="3" presStyleCnt="4"/>
      <dgm:spPr/>
    </dgm:pt>
  </dgm:ptLst>
  <dgm:cxnLst>
    <dgm:cxn modelId="{F9252A00-E72C-4AEA-9130-54B207C47B75}" type="presOf" srcId="{6ABCCB5C-E547-40B6-9484-BCF73D5A4878}" destId="{4D90802C-2683-43BF-8419-7BE549560BF9}" srcOrd="0" destOrd="0" presId="urn:microsoft.com/office/officeart/2005/8/layout/radial6"/>
    <dgm:cxn modelId="{DEF6C81F-DC14-470B-952F-675662AD7ABD}" type="presOf" srcId="{95E3ADB8-8EE1-4B39-BA7A-232A78364219}" destId="{E25409E3-A37D-49DD-BE57-012689CFB32A}" srcOrd="0" destOrd="0" presId="urn:microsoft.com/office/officeart/2005/8/layout/radial6"/>
    <dgm:cxn modelId="{36C9332D-E47A-4A96-AB3B-66D015CF353B}" type="presOf" srcId="{E6D721A5-D604-48BB-85BC-25D13221160F}" destId="{36363FD8-2F7B-476F-B248-B53A1C620968}" srcOrd="0" destOrd="0" presId="urn:microsoft.com/office/officeart/2005/8/layout/radial6"/>
    <dgm:cxn modelId="{08F96D30-06D2-4749-861F-3F7A10876F78}" type="presOf" srcId="{33695C4F-3567-4355-B0D3-C09292A1824E}" destId="{B60E05D9-2032-4BF9-B0A4-0A2EA60C24E6}" srcOrd="0" destOrd="0" presId="urn:microsoft.com/office/officeart/2005/8/layout/radial6"/>
    <dgm:cxn modelId="{7262D563-FE6F-4B25-8291-5C658F76ED8B}" type="presOf" srcId="{90F4F2CD-57C5-43BE-AA0D-1F744B9C1B90}" destId="{B7CA2C5F-1445-4A21-BCD7-AF3E13C19229}" srcOrd="0" destOrd="0" presId="urn:microsoft.com/office/officeart/2005/8/layout/radial6"/>
    <dgm:cxn modelId="{1066E165-3FF3-4875-8606-5B64C087760D}" srcId="{7C5919E7-D3DE-4B5F-8FDC-DF14C8EB90C5}" destId="{95E3ADB8-8EE1-4B39-BA7A-232A78364219}" srcOrd="2" destOrd="0" parTransId="{A317E366-BFC0-4CF9-AD1C-2330A7F1DC2C}" sibTransId="{90F4F2CD-57C5-43BE-AA0D-1F744B9C1B90}"/>
    <dgm:cxn modelId="{A5BD4D4A-3B99-4F66-939E-DA6291CF0611}" type="presOf" srcId="{5FBB063F-3418-4680-BCFA-6533C27ECD89}" destId="{7DAA041C-DCAF-48B4-AD2D-59229A1ECE0D}" srcOrd="0" destOrd="0" presId="urn:microsoft.com/office/officeart/2005/8/layout/radial6"/>
    <dgm:cxn modelId="{DCA6DE4A-1393-4A73-B184-607007B7B77B}" srcId="{7C5919E7-D3DE-4B5F-8FDC-DF14C8EB90C5}" destId="{33695C4F-3567-4355-B0D3-C09292A1824E}" srcOrd="3" destOrd="0" parTransId="{72135307-B6D8-41FD-98BC-5223378B9371}" sibTransId="{E6D721A5-D604-48BB-85BC-25D13221160F}"/>
    <dgm:cxn modelId="{487B1299-DAF7-48D1-8E2C-61311A90DAD1}" srcId="{7C5919E7-D3DE-4B5F-8FDC-DF14C8EB90C5}" destId="{6ABCCB5C-E547-40B6-9484-BCF73D5A4878}" srcOrd="1" destOrd="0" parTransId="{9D40B86F-62B6-4C2E-9524-DC84673376DD}" sibTransId="{315D4603-98BA-4387-B6A9-18A7C54C7B29}"/>
    <dgm:cxn modelId="{D145F7B4-4A67-4A43-A0CD-4E6CE079CEC6}" type="presOf" srcId="{315D4603-98BA-4387-B6A9-18A7C54C7B29}" destId="{BA4416A1-7158-4C42-8EFC-5326700BCA15}" srcOrd="0" destOrd="0" presId="urn:microsoft.com/office/officeart/2005/8/layout/radial6"/>
    <dgm:cxn modelId="{8A78F1C1-9698-4873-BDF1-A8E52E6C96EA}" srcId="{1760BCDC-F873-4AB2-B254-F1557678A1B4}" destId="{7C5919E7-D3DE-4B5F-8FDC-DF14C8EB90C5}" srcOrd="0" destOrd="0" parTransId="{7F851DA3-D782-432A-A2F9-1B01C0AD74EE}" sibTransId="{6D2E8A3C-F975-4833-936D-236C49933B3E}"/>
    <dgm:cxn modelId="{BD8074C6-937E-441A-8B07-CED66E026CBC}" srcId="{7C5919E7-D3DE-4B5F-8FDC-DF14C8EB90C5}" destId="{E36E5171-19F5-44AB-81A6-CCD466CB83ED}" srcOrd="0" destOrd="0" parTransId="{3C4A6F1F-B642-49EB-B1BE-4696AEA566DB}" sibTransId="{5FBB063F-3418-4680-BCFA-6533C27ECD89}"/>
    <dgm:cxn modelId="{0AB42DC7-13AE-4BDB-9E83-65945C16ADDB}" type="presOf" srcId="{E36E5171-19F5-44AB-81A6-CCD466CB83ED}" destId="{82C54A4E-FCC0-4C9B-8726-8C2800781395}" srcOrd="0" destOrd="0" presId="urn:microsoft.com/office/officeart/2005/8/layout/radial6"/>
    <dgm:cxn modelId="{0D79E8EF-9DBE-4F74-8C56-2215E4694E58}" type="presOf" srcId="{1760BCDC-F873-4AB2-B254-F1557678A1B4}" destId="{967AD91D-4C68-46BB-AD76-41282C06D3F9}" srcOrd="0" destOrd="0" presId="urn:microsoft.com/office/officeart/2005/8/layout/radial6"/>
    <dgm:cxn modelId="{8BF128F0-3D46-4C5B-82FB-F6736F914DBB}" type="presOf" srcId="{7C5919E7-D3DE-4B5F-8FDC-DF14C8EB90C5}" destId="{FF5B890E-FE45-4288-B0E0-D9418FD4D4D6}" srcOrd="0" destOrd="0" presId="urn:microsoft.com/office/officeart/2005/8/layout/radial6"/>
    <dgm:cxn modelId="{2931AB0D-E708-418A-A5CC-72A6257EE624}" type="presParOf" srcId="{967AD91D-4C68-46BB-AD76-41282C06D3F9}" destId="{FF5B890E-FE45-4288-B0E0-D9418FD4D4D6}" srcOrd="0" destOrd="0" presId="urn:microsoft.com/office/officeart/2005/8/layout/radial6"/>
    <dgm:cxn modelId="{FEEC4430-BC4B-4798-855C-88AA89062D65}" type="presParOf" srcId="{967AD91D-4C68-46BB-AD76-41282C06D3F9}" destId="{82C54A4E-FCC0-4C9B-8726-8C2800781395}" srcOrd="1" destOrd="0" presId="urn:microsoft.com/office/officeart/2005/8/layout/radial6"/>
    <dgm:cxn modelId="{248F66DF-7760-4357-BE75-F217E33E9D91}" type="presParOf" srcId="{967AD91D-4C68-46BB-AD76-41282C06D3F9}" destId="{C6CCE809-0F70-4C30-8BAD-EDEAFF4DBD21}" srcOrd="2" destOrd="0" presId="urn:microsoft.com/office/officeart/2005/8/layout/radial6"/>
    <dgm:cxn modelId="{5ED74D17-9CD9-4D9D-876D-4270331D8FB2}" type="presParOf" srcId="{967AD91D-4C68-46BB-AD76-41282C06D3F9}" destId="{7DAA041C-DCAF-48B4-AD2D-59229A1ECE0D}" srcOrd="3" destOrd="0" presId="urn:microsoft.com/office/officeart/2005/8/layout/radial6"/>
    <dgm:cxn modelId="{89D3E93D-9ED8-48E5-AC26-433F8B76DEFA}" type="presParOf" srcId="{967AD91D-4C68-46BB-AD76-41282C06D3F9}" destId="{4D90802C-2683-43BF-8419-7BE549560BF9}" srcOrd="4" destOrd="0" presId="urn:microsoft.com/office/officeart/2005/8/layout/radial6"/>
    <dgm:cxn modelId="{81177511-85A6-444A-86E2-F67E94839B95}" type="presParOf" srcId="{967AD91D-4C68-46BB-AD76-41282C06D3F9}" destId="{D6A79405-976A-47C9-9815-5C12930A836F}" srcOrd="5" destOrd="0" presId="urn:microsoft.com/office/officeart/2005/8/layout/radial6"/>
    <dgm:cxn modelId="{71F44520-E332-416E-82A8-3A0F10DFE4B8}" type="presParOf" srcId="{967AD91D-4C68-46BB-AD76-41282C06D3F9}" destId="{BA4416A1-7158-4C42-8EFC-5326700BCA15}" srcOrd="6" destOrd="0" presId="urn:microsoft.com/office/officeart/2005/8/layout/radial6"/>
    <dgm:cxn modelId="{B46E1540-4B20-4F24-963E-7FFD93208B59}" type="presParOf" srcId="{967AD91D-4C68-46BB-AD76-41282C06D3F9}" destId="{E25409E3-A37D-49DD-BE57-012689CFB32A}" srcOrd="7" destOrd="0" presId="urn:microsoft.com/office/officeart/2005/8/layout/radial6"/>
    <dgm:cxn modelId="{EFCDC443-AE15-44E2-9ECC-8465B1AA417D}" type="presParOf" srcId="{967AD91D-4C68-46BB-AD76-41282C06D3F9}" destId="{19D3494B-2C5B-4BED-AD86-21366618D13F}" srcOrd="8" destOrd="0" presId="urn:microsoft.com/office/officeart/2005/8/layout/radial6"/>
    <dgm:cxn modelId="{E4F7403E-BDBF-4876-B702-99370EF7DE69}" type="presParOf" srcId="{967AD91D-4C68-46BB-AD76-41282C06D3F9}" destId="{B7CA2C5F-1445-4A21-BCD7-AF3E13C19229}" srcOrd="9" destOrd="0" presId="urn:microsoft.com/office/officeart/2005/8/layout/radial6"/>
    <dgm:cxn modelId="{8E7AEF74-FC08-4B69-B57E-1023A1AA07E1}" type="presParOf" srcId="{967AD91D-4C68-46BB-AD76-41282C06D3F9}" destId="{B60E05D9-2032-4BF9-B0A4-0A2EA60C24E6}" srcOrd="10" destOrd="0" presId="urn:microsoft.com/office/officeart/2005/8/layout/radial6"/>
    <dgm:cxn modelId="{45EDC5ED-62C6-4924-BC94-F511792D2CDA}" type="presParOf" srcId="{967AD91D-4C68-46BB-AD76-41282C06D3F9}" destId="{E549B301-543F-4596-A9E9-155BABDDA36B}" srcOrd="11" destOrd="0" presId="urn:microsoft.com/office/officeart/2005/8/layout/radial6"/>
    <dgm:cxn modelId="{596F9C95-0CC6-4720-93DC-E2558BBFB890}" type="presParOf" srcId="{967AD91D-4C68-46BB-AD76-41282C06D3F9}" destId="{36363FD8-2F7B-476F-B248-B53A1C62096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63FD8-2F7B-476F-B248-B53A1C620968}">
      <dsp:nvSpPr>
        <dsp:cNvPr id="0" name=""/>
        <dsp:cNvSpPr/>
      </dsp:nvSpPr>
      <dsp:spPr>
        <a:xfrm>
          <a:off x="1841672" y="435147"/>
          <a:ext cx="2907955" cy="2907955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A2C5F-1445-4A21-BCD7-AF3E13C19229}">
      <dsp:nvSpPr>
        <dsp:cNvPr id="0" name=""/>
        <dsp:cNvSpPr/>
      </dsp:nvSpPr>
      <dsp:spPr>
        <a:xfrm>
          <a:off x="1841672" y="435147"/>
          <a:ext cx="2907955" cy="2907955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416A1-7158-4C42-8EFC-5326700BCA15}">
      <dsp:nvSpPr>
        <dsp:cNvPr id="0" name=""/>
        <dsp:cNvSpPr/>
      </dsp:nvSpPr>
      <dsp:spPr>
        <a:xfrm>
          <a:off x="1841672" y="435147"/>
          <a:ext cx="2907955" cy="2907955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A041C-DCAF-48B4-AD2D-59229A1ECE0D}">
      <dsp:nvSpPr>
        <dsp:cNvPr id="0" name=""/>
        <dsp:cNvSpPr/>
      </dsp:nvSpPr>
      <dsp:spPr>
        <a:xfrm>
          <a:off x="1841672" y="435147"/>
          <a:ext cx="2907955" cy="2907955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B890E-FE45-4288-B0E0-D9418FD4D4D6}">
      <dsp:nvSpPr>
        <dsp:cNvPr id="0" name=""/>
        <dsp:cNvSpPr/>
      </dsp:nvSpPr>
      <dsp:spPr>
        <a:xfrm>
          <a:off x="2626221" y="1219696"/>
          <a:ext cx="1338857" cy="1338857"/>
        </a:xfrm>
        <a:prstGeom prst="ellipse">
          <a:avLst/>
        </a:prstGeom>
        <a:solidFill>
          <a:schemeClr val="accent3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Ishodi učenja</a:t>
          </a:r>
        </a:p>
      </dsp:txBody>
      <dsp:txXfrm>
        <a:off x="2822292" y="1415767"/>
        <a:ext cx="946715" cy="946715"/>
      </dsp:txXfrm>
    </dsp:sp>
    <dsp:sp modelId="{82C54A4E-FCC0-4C9B-8726-8C2800781395}">
      <dsp:nvSpPr>
        <dsp:cNvPr id="0" name=""/>
        <dsp:cNvSpPr/>
      </dsp:nvSpPr>
      <dsp:spPr>
        <a:xfrm>
          <a:off x="2827049" y="286"/>
          <a:ext cx="937200" cy="937200"/>
        </a:xfrm>
        <a:prstGeom prst="ellipse">
          <a:avLst/>
        </a:prstGeom>
        <a:solidFill>
          <a:schemeClr val="accent3"/>
        </a:solidFill>
        <a:ln w="15875" cap="rnd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kern="1200" dirty="0"/>
            <a:t>Podrška nastavnicima</a:t>
          </a:r>
        </a:p>
      </dsp:txBody>
      <dsp:txXfrm>
        <a:off x="2964299" y="137536"/>
        <a:ext cx="662700" cy="662700"/>
      </dsp:txXfrm>
    </dsp:sp>
    <dsp:sp modelId="{4D90802C-2683-43BF-8419-7BE549560BF9}">
      <dsp:nvSpPr>
        <dsp:cNvPr id="0" name=""/>
        <dsp:cNvSpPr/>
      </dsp:nvSpPr>
      <dsp:spPr>
        <a:xfrm>
          <a:off x="4247288" y="1420524"/>
          <a:ext cx="937200" cy="937200"/>
        </a:xfrm>
        <a:prstGeom prst="ellipse">
          <a:avLst/>
        </a:prstGeom>
        <a:solidFill>
          <a:schemeClr val="accent3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kern="1200" dirty="0"/>
            <a:t>NPP </a:t>
          </a:r>
        </a:p>
      </dsp:txBody>
      <dsp:txXfrm>
        <a:off x="4384538" y="1557774"/>
        <a:ext cx="662700" cy="662700"/>
      </dsp:txXfrm>
    </dsp:sp>
    <dsp:sp modelId="{E25409E3-A37D-49DD-BE57-012689CFB32A}">
      <dsp:nvSpPr>
        <dsp:cNvPr id="0" name=""/>
        <dsp:cNvSpPr/>
      </dsp:nvSpPr>
      <dsp:spPr>
        <a:xfrm>
          <a:off x="2827049" y="2840763"/>
          <a:ext cx="937200" cy="937200"/>
        </a:xfrm>
        <a:prstGeom prst="ellipse">
          <a:avLst/>
        </a:prstGeom>
        <a:solidFill>
          <a:schemeClr val="accent3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kern="1200" dirty="0"/>
            <a:t>Vrednovanje</a:t>
          </a:r>
        </a:p>
      </dsp:txBody>
      <dsp:txXfrm>
        <a:off x="2964299" y="2978013"/>
        <a:ext cx="662700" cy="662700"/>
      </dsp:txXfrm>
    </dsp:sp>
    <dsp:sp modelId="{B60E05D9-2032-4BF9-B0A4-0A2EA60C24E6}">
      <dsp:nvSpPr>
        <dsp:cNvPr id="0" name=""/>
        <dsp:cNvSpPr/>
      </dsp:nvSpPr>
      <dsp:spPr>
        <a:xfrm>
          <a:off x="1406811" y="1420524"/>
          <a:ext cx="937200" cy="937200"/>
        </a:xfrm>
        <a:prstGeom prst="ellipse">
          <a:avLst/>
        </a:prstGeom>
        <a:solidFill>
          <a:schemeClr val="accent3"/>
        </a:solidFill>
        <a:ln w="22225" cap="rnd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kern="1200" dirty="0"/>
            <a:t>Odobravanje i financiranje</a:t>
          </a:r>
        </a:p>
      </dsp:txBody>
      <dsp:txXfrm>
        <a:off x="1544061" y="1557774"/>
        <a:ext cx="662700" cy="662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0FF9B-1670-44FA-944E-9D104BF4011A}" type="datetimeFigureOut">
              <a:rPr lang="hr-HR" smtClean="0"/>
              <a:t>14.11.2020.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BC747-C0E0-454F-8E3A-151FB48334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5849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26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74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620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80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1662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771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194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15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05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53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54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51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15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34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84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5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2526-F32F-4CA2-A0C6-131427BDB16E}" type="datetimeFigureOut">
              <a:rPr lang="en-GB" smtClean="0"/>
              <a:pPr/>
              <a:t>14/11/2020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1B0BC8B-069A-4A42-81A4-8532BA7B2F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51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4" r:id="rId1"/>
    <p:sldLayoutId id="2147484455" r:id="rId2"/>
    <p:sldLayoutId id="2147484456" r:id="rId3"/>
    <p:sldLayoutId id="2147484457" r:id="rId4"/>
    <p:sldLayoutId id="2147484458" r:id="rId5"/>
    <p:sldLayoutId id="2147484459" r:id="rId6"/>
    <p:sldLayoutId id="2147484460" r:id="rId7"/>
    <p:sldLayoutId id="2147484461" r:id="rId8"/>
    <p:sldLayoutId id="2147484462" r:id="rId9"/>
    <p:sldLayoutId id="2147484463" r:id="rId10"/>
    <p:sldLayoutId id="2147484464" r:id="rId11"/>
    <p:sldLayoutId id="2147484465" r:id="rId12"/>
    <p:sldLayoutId id="2147484466" r:id="rId13"/>
    <p:sldLayoutId id="2147484467" r:id="rId14"/>
    <p:sldLayoutId id="2147484468" r:id="rId15"/>
    <p:sldLayoutId id="21474844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8784976" cy="4416896"/>
          </a:xfrm>
        </p:spPr>
        <p:txBody>
          <a:bodyPr>
            <a:normAutofit/>
          </a:bodyPr>
          <a:lstStyle/>
          <a:p>
            <a:pPr algn="l"/>
            <a:endParaRPr lang="hr-HR" sz="1800" dirty="0">
              <a:solidFill>
                <a:schemeClr val="tx1"/>
              </a:solidFill>
            </a:endParaRPr>
          </a:p>
          <a:p>
            <a:pPr algn="l"/>
            <a:r>
              <a:rPr lang="hr-HR" sz="1800" dirty="0">
                <a:solidFill>
                  <a:schemeClr val="tx1"/>
                </a:solidFill>
              </a:rPr>
              <a:t>					</a:t>
            </a:r>
            <a:r>
              <a:rPr lang="hr-HR" sz="2400" b="1" dirty="0">
                <a:solidFill>
                  <a:schemeClr val="tx1"/>
                </a:solidFill>
              </a:rPr>
              <a:t>	ISHODI UČENJA</a:t>
            </a:r>
          </a:p>
          <a:p>
            <a:pPr algn="l"/>
            <a:endParaRPr lang="hr-HR" sz="1800" dirty="0">
              <a:solidFill>
                <a:schemeClr val="tx1"/>
              </a:solidFill>
            </a:endParaRPr>
          </a:p>
          <a:p>
            <a:pPr algn="l"/>
            <a:endParaRPr lang="hr-HR" sz="1800" dirty="0">
              <a:solidFill>
                <a:schemeClr val="tx1"/>
              </a:solidFill>
            </a:endParaRPr>
          </a:p>
          <a:p>
            <a:pPr lvl="1" algn="l"/>
            <a:r>
              <a:rPr lang="hr-HR" dirty="0">
                <a:solidFill>
                  <a:schemeClr val="tx1"/>
                </a:solidFill>
              </a:rPr>
              <a:t>			Široki Brijeg                        				dr.sc.Marija Naletilić </a:t>
            </a:r>
            <a:endParaRPr lang="bs-Latn-BA" dirty="0">
              <a:solidFill>
                <a:schemeClr val="tx1"/>
              </a:solidFill>
            </a:endParaRPr>
          </a:p>
          <a:p>
            <a:pPr lvl="1" algn="l"/>
            <a:r>
              <a:rPr lang="hr-HR" dirty="0">
                <a:solidFill>
                  <a:schemeClr val="tx1"/>
                </a:solidFill>
              </a:rPr>
              <a:t>			16.11. 2020.</a:t>
            </a:r>
          </a:p>
          <a:p>
            <a:endParaRPr lang="en-GB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469921"/>
              </p:ext>
            </p:extLst>
          </p:nvPr>
        </p:nvGraphicFramePr>
        <p:xfrm>
          <a:off x="971600" y="476672"/>
          <a:ext cx="6912768" cy="358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i="1" dirty="0"/>
                        <a:t>Ishodi učenja – promjena obrazovne paradigme</a:t>
                      </a: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59126"/>
            <a:ext cx="3672408" cy="187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0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89619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Nastava zasnovana na ishodima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/>
              <a:t>Koja je to razlika između tradicionalne nastave i nastave koja je bazirana na ishodima?</a:t>
            </a:r>
          </a:p>
          <a:p>
            <a:endParaRPr lang="hr-HR" sz="2800" dirty="0"/>
          </a:p>
          <a:p>
            <a:r>
              <a:rPr lang="hr-HR" sz="2800" dirty="0"/>
              <a:t>Nastava bazirana na ishodima je </a:t>
            </a:r>
            <a:r>
              <a:rPr lang="hr-HR" sz="2800" b="1" u="sng" dirty="0"/>
              <a:t>usmjerena na učenika.</a:t>
            </a:r>
          </a:p>
          <a:p>
            <a:pPr>
              <a:buFontTx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5501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603729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Group 7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97691"/>
              </p:ext>
            </p:extLst>
          </p:nvPr>
        </p:nvGraphicFramePr>
        <p:xfrm>
          <a:off x="539552" y="1124744"/>
          <a:ext cx="8424936" cy="5626968"/>
        </p:xfrm>
        <a:graphic>
          <a:graphicData uri="http://schemas.openxmlformats.org/drawingml/2006/table">
            <a:tbl>
              <a:tblPr/>
              <a:tblGrid>
                <a:gridCol w="421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</a:rPr>
                        <a:t>Tradicionalna nastava</a:t>
                      </a:r>
                      <a:r>
                        <a:rPr kumimoji="0" lang="sr-Cyrl-C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Nastava usmjerena na učenika</a:t>
                      </a: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bs-Latn-BA" dirty="0"/>
                        <a:t>P</a:t>
                      </a:r>
                      <a:r>
                        <a:rPr lang="en-US" dirty="0" err="1"/>
                        <a:t>ružanje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informacija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Razmjena informacija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Činjenično,  zasnovano na znanju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Kritičko mišljenje, informirano donošenje odluka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Učenici primaju informacije</a:t>
                      </a:r>
                      <a:r>
                        <a:rPr kumimoji="0" lang="sr-Cyrl-C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Učenici preispituju i rješavaju problem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Formalni izgled učionice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Fleksibilno, promjenjivo okruženje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Naglasak na učenju u svrhu pamćenja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Naglasak na razumijevanju/primjeni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Ocjenjivanje uglavnom tradicionalnim ispitivanjem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Raznoliko ocjenjivanje uključujući i rad na projektima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01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Pasivno učenje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Aktivno učenje zasnovano na istraživanjima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Jedan medij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Multimedija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Stimualcija jednog čula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bs-Latn-B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Stimulacija više čula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+mj-lt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414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525179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Promjena paradigme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/>
              <a:t>Preusmjeravanje  fokusa sa sadržaja na ishode učenja</a:t>
            </a:r>
          </a:p>
          <a:p>
            <a:r>
              <a:rPr lang="hr-HR" sz="2800" dirty="0"/>
              <a:t>Povezivanje ishoda učenja, vrednovanja postignuća i kriterija ocjenjivanja </a:t>
            </a:r>
          </a:p>
          <a:p>
            <a:r>
              <a:rPr lang="hr-HR" sz="2800" b="1" dirty="0"/>
              <a:t>Ishodi definiraju kompetencije koje se razvijaju  uz obradu određenog povijesnog sadržaja, ali ne i konkretan sadržaj pojedinih lekcija</a:t>
            </a:r>
            <a:endParaRPr lang="bs-Latn-BA" sz="2800" b="1" dirty="0"/>
          </a:p>
          <a:p>
            <a:endParaRPr lang="bs-Latn-BA" sz="2800" dirty="0"/>
          </a:p>
          <a:p>
            <a:pPr>
              <a:buFontTx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2946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969381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Kako su ishodi definirani?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121571"/>
            <a:ext cx="8229600" cy="1955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  <a:defRPr/>
            </a:pPr>
            <a:r>
              <a:rPr lang="vi-VN" sz="2800" dirty="0">
                <a:latin typeface="Calibri" pitchFamily="34" charset="0"/>
              </a:rPr>
              <a:t>Ishodi učenja defini</a:t>
            </a:r>
            <a:r>
              <a:rPr lang="hr-HR" sz="2800" dirty="0">
                <a:latin typeface="Calibri" pitchFamily="34" charset="0"/>
              </a:rPr>
              <a:t>r</a:t>
            </a:r>
            <a:r>
              <a:rPr lang="vi-VN" sz="2800" dirty="0">
                <a:latin typeface="Calibri" pitchFamily="34" charset="0"/>
              </a:rPr>
              <a:t>ani su na principima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vi-VN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Bl</a:t>
            </a:r>
            <a:r>
              <a:rPr lang="hr-HR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oo</a:t>
            </a:r>
            <a:r>
              <a:rPr lang="vi-VN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move taksonomije </a:t>
            </a:r>
            <a:r>
              <a:rPr lang="vi-VN" sz="2800" dirty="0">
                <a:latin typeface="Calibri" pitchFamily="34" charset="0"/>
              </a:rPr>
              <a:t>koja obuhva</a:t>
            </a:r>
            <a:r>
              <a:rPr lang="hr-HR" sz="2800" dirty="0">
                <a:latin typeface="Calibri" pitchFamily="34" charset="0"/>
              </a:rPr>
              <a:t>ć</a:t>
            </a:r>
            <a:r>
              <a:rPr lang="vi-VN" sz="2800" dirty="0">
                <a:latin typeface="Calibri" pitchFamily="34" charset="0"/>
              </a:rPr>
              <a:t>a tri domen</a:t>
            </a:r>
            <a:r>
              <a:rPr lang="hr-HR" sz="2800" dirty="0">
                <a:latin typeface="Calibri" pitchFamily="34" charset="0"/>
              </a:rPr>
              <a:t>e</a:t>
            </a:r>
            <a:r>
              <a:rPr lang="vi-VN" sz="2800" dirty="0">
                <a:latin typeface="Calibri" pitchFamily="34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vi-VN" sz="2800" dirty="0">
              <a:latin typeface="Calibri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vi-VN" sz="2800" b="1" dirty="0">
                <a:latin typeface="Calibri" pitchFamily="34" charset="0"/>
              </a:rPr>
              <a:t>KOGNITIVN</a:t>
            </a:r>
            <a:r>
              <a:rPr lang="hr-HR" sz="2800" b="1" dirty="0">
                <a:latin typeface="Calibri" pitchFamily="34" charset="0"/>
              </a:rPr>
              <a:t>A</a:t>
            </a:r>
            <a:r>
              <a:rPr lang="vi-VN" sz="2800" b="1" dirty="0">
                <a:latin typeface="Calibri" pitchFamily="34" charset="0"/>
              </a:rPr>
              <a:t> DOMEN</a:t>
            </a:r>
            <a:r>
              <a:rPr lang="hr-HR" sz="2800" b="1" dirty="0">
                <a:latin typeface="Calibri" pitchFamily="34" charset="0"/>
              </a:rPr>
              <a:t>A</a:t>
            </a:r>
            <a:r>
              <a:rPr lang="vi-VN" sz="2800" b="1" dirty="0">
                <a:latin typeface="Calibri" pitchFamily="34" charset="0"/>
              </a:rPr>
              <a:t>  </a:t>
            </a:r>
            <a:r>
              <a:rPr lang="vi-VN" sz="2800" dirty="0">
                <a:latin typeface="Calibri" pitchFamily="34" charset="0"/>
              </a:rPr>
              <a:t>(usvajanje znanja)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vi-VN" sz="2800" b="1" dirty="0">
                <a:latin typeface="Calibri" pitchFamily="34" charset="0"/>
              </a:rPr>
              <a:t>AFEKTIVN</a:t>
            </a:r>
            <a:r>
              <a:rPr lang="hr-HR" sz="2800" b="1" dirty="0">
                <a:latin typeface="Calibri" pitchFamily="34" charset="0"/>
              </a:rPr>
              <a:t>A</a:t>
            </a:r>
            <a:r>
              <a:rPr lang="vi-VN" sz="2800" b="1" dirty="0">
                <a:latin typeface="Calibri" pitchFamily="34" charset="0"/>
              </a:rPr>
              <a:t> DOMEN</a:t>
            </a:r>
            <a:r>
              <a:rPr lang="hr-HR" sz="2800" b="1" dirty="0">
                <a:latin typeface="Calibri" pitchFamily="34" charset="0"/>
              </a:rPr>
              <a:t>A</a:t>
            </a:r>
            <a:r>
              <a:rPr lang="vi-VN" sz="2800" b="1" dirty="0">
                <a:latin typeface="Calibri" pitchFamily="34" charset="0"/>
              </a:rPr>
              <a:t> </a:t>
            </a:r>
            <a:r>
              <a:rPr lang="vi-VN" sz="2800" dirty="0">
                <a:latin typeface="Calibri" pitchFamily="34" charset="0"/>
              </a:rPr>
              <a:t>(stavovi, vr</a:t>
            </a:r>
            <a:r>
              <a:rPr lang="hr-HR" sz="2800" dirty="0">
                <a:latin typeface="Calibri" pitchFamily="34" charset="0"/>
              </a:rPr>
              <a:t>ij</a:t>
            </a:r>
            <a:r>
              <a:rPr lang="vi-VN" sz="2800" dirty="0">
                <a:latin typeface="Calibri" pitchFamily="34" charset="0"/>
              </a:rPr>
              <a:t>ednosti i interes</a:t>
            </a:r>
            <a:r>
              <a:rPr lang="hr-HR" sz="2800" dirty="0">
                <a:latin typeface="Calibri" pitchFamily="34" charset="0"/>
              </a:rPr>
              <a:t>i</a:t>
            </a:r>
            <a:r>
              <a:rPr lang="vi-VN" sz="2800" dirty="0">
                <a:latin typeface="Calibri" pitchFamily="34" charset="0"/>
              </a:rPr>
              <a:t>)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vi-VN" sz="2800" b="1" dirty="0">
                <a:latin typeface="Calibri" pitchFamily="34" charset="0"/>
              </a:rPr>
              <a:t>PSIHOMOTORN</a:t>
            </a:r>
            <a:r>
              <a:rPr lang="hr-HR" sz="2800" b="1" dirty="0">
                <a:latin typeface="Calibri" pitchFamily="34" charset="0"/>
              </a:rPr>
              <a:t>A</a:t>
            </a:r>
            <a:r>
              <a:rPr lang="vi-VN" sz="2800" b="1" dirty="0">
                <a:latin typeface="Calibri" pitchFamily="34" charset="0"/>
              </a:rPr>
              <a:t> DOMEN</a:t>
            </a:r>
            <a:r>
              <a:rPr lang="hr-HR" sz="2800" b="1" dirty="0">
                <a:latin typeface="Calibri" pitchFamily="34" charset="0"/>
              </a:rPr>
              <a:t>A</a:t>
            </a:r>
            <a:r>
              <a:rPr lang="vi-VN" sz="2800" b="1" dirty="0">
                <a:latin typeface="Calibri" pitchFamily="34" charset="0"/>
              </a:rPr>
              <a:t>  </a:t>
            </a:r>
            <a:r>
              <a:rPr lang="vi-VN" sz="2800" dirty="0">
                <a:latin typeface="Calibri" pitchFamily="34" charset="0"/>
              </a:rPr>
              <a:t>(vještine)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vi-VN" sz="2800" dirty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vi-VN" sz="2800" dirty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vi-VN" sz="2800" dirty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vi-VN" sz="2800" dirty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sr-Cyrl-CS" sz="2800" dirty="0">
              <a:latin typeface="Calibri" pitchFamily="34" charset="0"/>
            </a:endParaRPr>
          </a:p>
          <a:p>
            <a:pPr>
              <a:buFontTx/>
              <a:buNone/>
            </a:pPr>
            <a:endParaRPr lang="hr-H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575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437135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Kognitivna domena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vi-VN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</a:t>
            </a:r>
            <a:r>
              <a:rPr lang="hr-HR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oo</a:t>
            </a:r>
            <a:r>
              <a:rPr lang="vi-VN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vi-VN" sz="2800" dirty="0">
                <a:latin typeface="Calibri" pitchFamily="34" charset="0"/>
              </a:rPr>
              <a:t> je identifi</a:t>
            </a:r>
            <a:r>
              <a:rPr lang="hr-HR" sz="2800" dirty="0">
                <a:latin typeface="Calibri" pitchFamily="34" charset="0"/>
              </a:rPr>
              <a:t>cir</a:t>
            </a:r>
            <a:r>
              <a:rPr lang="vi-VN" sz="2800" dirty="0">
                <a:latin typeface="Calibri" pitchFamily="34" charset="0"/>
              </a:rPr>
              <a:t>ao 6 različitih </a:t>
            </a:r>
            <a:r>
              <a:rPr lang="hr-HR" sz="2800" dirty="0">
                <a:latin typeface="Calibri" pitchFamily="34" charset="0"/>
              </a:rPr>
              <a:t>razina</a:t>
            </a:r>
            <a:r>
              <a:rPr lang="vi-VN" sz="2800" dirty="0">
                <a:latin typeface="Calibri" pitchFamily="34" charset="0"/>
              </a:rPr>
              <a:t> učenja u okviru kognitivnog domena od najjednostavnijeg, preko složenijih do najsloženi</a:t>
            </a:r>
            <a:r>
              <a:rPr lang="hr-HR" sz="2800" dirty="0">
                <a:latin typeface="Calibri" pitchFamily="34" charset="0"/>
              </a:rPr>
              <a:t>jih</a:t>
            </a:r>
            <a:r>
              <a:rPr lang="vi-VN" sz="2800" dirty="0">
                <a:latin typeface="Calibri" pitchFamily="34" charset="0"/>
              </a:rPr>
              <a:t> mentalnih </a:t>
            </a:r>
            <a:r>
              <a:rPr lang="hr-HR" sz="2800" dirty="0">
                <a:latin typeface="Calibri" pitchFamily="34" charset="0"/>
              </a:rPr>
              <a:t>razina</a:t>
            </a:r>
            <a:r>
              <a:rPr lang="vi-VN" sz="2800" dirty="0">
                <a:latin typeface="Calibri" pitchFamily="34" charset="0"/>
              </a:rPr>
              <a:t>.</a:t>
            </a:r>
          </a:p>
          <a:p>
            <a:pPr>
              <a:buNone/>
              <a:defRPr/>
            </a:pPr>
            <a:r>
              <a:rPr lang="vi-VN" sz="2800" dirty="0">
                <a:latin typeface="Calibri" pitchFamily="34" charset="0"/>
              </a:rPr>
              <a:t>Ov</a:t>
            </a:r>
            <a:r>
              <a:rPr lang="hr-HR" sz="2800" dirty="0">
                <a:latin typeface="Calibri" pitchFamily="34" charset="0"/>
              </a:rPr>
              <a:t>e</a:t>
            </a:r>
            <a:r>
              <a:rPr lang="vi-VN" sz="2800" dirty="0">
                <a:latin typeface="Calibri" pitchFamily="34" charset="0"/>
              </a:rPr>
              <a:t> </a:t>
            </a:r>
            <a:r>
              <a:rPr lang="hr-HR" sz="2800" dirty="0">
                <a:latin typeface="Calibri" pitchFamily="34" charset="0"/>
              </a:rPr>
              <a:t>razine</a:t>
            </a:r>
            <a:r>
              <a:rPr lang="vi-VN" sz="2800" dirty="0">
                <a:latin typeface="Calibri" pitchFamily="34" charset="0"/>
              </a:rPr>
              <a:t> </a:t>
            </a:r>
            <a:r>
              <a:rPr lang="hr-HR" sz="2800" dirty="0">
                <a:latin typeface="Calibri" pitchFamily="34" charset="0"/>
              </a:rPr>
              <a:t>učenja podrazumijevaju</a:t>
            </a:r>
            <a:r>
              <a:rPr lang="vi-VN" sz="2800" dirty="0">
                <a:latin typeface="Calibri" pitchFamily="34" charset="0"/>
              </a:rPr>
              <a:t> određene glagole pomoću kojih </a:t>
            </a:r>
            <a:r>
              <a:rPr lang="bs-Latn-BA" sz="2800" dirty="0">
                <a:latin typeface="Calibri" pitchFamily="34" charset="0"/>
              </a:rPr>
              <a:t>d</a:t>
            </a:r>
            <a:r>
              <a:rPr lang="vi-VN" sz="2800" dirty="0">
                <a:latin typeface="Calibri" pitchFamily="34" charset="0"/>
              </a:rPr>
              <a:t>efini</a:t>
            </a:r>
            <a:r>
              <a:rPr lang="hr-HR" sz="2800" dirty="0">
                <a:latin typeface="Calibri" pitchFamily="34" charset="0"/>
              </a:rPr>
              <a:t>ra</a:t>
            </a:r>
            <a:r>
              <a:rPr lang="vi-VN" sz="2800" dirty="0">
                <a:latin typeface="Calibri" pitchFamily="34" charset="0"/>
              </a:rPr>
              <a:t>mo </a:t>
            </a:r>
            <a:r>
              <a:rPr lang="hr-HR" sz="2800" dirty="0">
                <a:latin typeface="Calibri" pitchFamily="34" charset="0"/>
              </a:rPr>
              <a:t>složenost ostvarivanja ishoda</a:t>
            </a:r>
            <a:endParaRPr lang="en-US" sz="2800" dirty="0">
              <a:latin typeface="Calibri" pitchFamily="34" charset="0"/>
            </a:endParaRPr>
          </a:p>
          <a:p>
            <a:pPr>
              <a:buFontTx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5333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p Arrow 7"/>
          <p:cNvSpPr/>
          <p:nvPr/>
        </p:nvSpPr>
        <p:spPr>
          <a:xfrm>
            <a:off x="5220072" y="1772816"/>
            <a:ext cx="2952328" cy="4320480"/>
          </a:xfrm>
          <a:prstGeom prst="up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Up Arrow 6"/>
          <p:cNvSpPr/>
          <p:nvPr/>
        </p:nvSpPr>
        <p:spPr>
          <a:xfrm>
            <a:off x="611560" y="1700808"/>
            <a:ext cx="2952328" cy="4320480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463054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3501008"/>
            <a:ext cx="2232248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EVALUACIJA</a:t>
            </a:r>
          </a:p>
          <a:p>
            <a:pPr algn="ctr"/>
            <a:r>
              <a:rPr lang="en-US" dirty="0"/>
              <a:t>SINTEZA</a:t>
            </a:r>
          </a:p>
          <a:p>
            <a:pPr algn="ctr"/>
            <a:r>
              <a:rPr lang="en-US" dirty="0"/>
              <a:t>ANALIZA</a:t>
            </a:r>
          </a:p>
          <a:p>
            <a:pPr algn="ctr"/>
            <a:r>
              <a:rPr lang="en-US" dirty="0"/>
              <a:t>PRIMJENA</a:t>
            </a:r>
          </a:p>
          <a:p>
            <a:pPr algn="ctr"/>
            <a:r>
              <a:rPr lang="en-US" dirty="0"/>
              <a:t>RAZUMJEVANJE</a:t>
            </a:r>
          </a:p>
          <a:p>
            <a:pPr algn="ctr"/>
            <a:r>
              <a:rPr lang="en-US" dirty="0"/>
              <a:t>ZNANJE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3573016"/>
            <a:ext cx="2232248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STVARANJE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PROCJENA</a:t>
            </a:r>
          </a:p>
          <a:p>
            <a:pPr algn="ctr"/>
            <a:r>
              <a:rPr lang="en-US" dirty="0"/>
              <a:t>ANALIZA</a:t>
            </a:r>
          </a:p>
          <a:p>
            <a:pPr algn="ctr"/>
            <a:r>
              <a:rPr lang="en-US" dirty="0"/>
              <a:t>PRIMJENA</a:t>
            </a:r>
          </a:p>
          <a:p>
            <a:pPr algn="ctr"/>
            <a:r>
              <a:rPr lang="en-US" dirty="0"/>
              <a:t>RAZUMJEVANJE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PAM</a:t>
            </a:r>
            <a:r>
              <a:rPr lang="bs-Latn-BA" b="1" dirty="0">
                <a:solidFill>
                  <a:srgbClr val="FF0000"/>
                </a:solidFill>
              </a:rPr>
              <a:t>ĆENJE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0392" y="616402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dirty="0"/>
              <a:t>Stara Bloomova taksonomija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419204" y="617414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b="1" dirty="0">
                <a:solidFill>
                  <a:srgbClr val="FF0000"/>
                </a:solidFill>
              </a:rPr>
              <a:t>Nova</a:t>
            </a:r>
            <a:r>
              <a:rPr lang="bs-Latn-BA" dirty="0"/>
              <a:t> Bloomova taksonomija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189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225" y="0"/>
            <a:ext cx="969645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3133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383467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Pamćenje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175599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vi-VN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1. ZNANjE</a:t>
            </a:r>
          </a:p>
          <a:p>
            <a:pPr>
              <a:buNone/>
              <a:defRPr/>
            </a:pPr>
            <a:r>
              <a:rPr lang="vi-VN" sz="2800" dirty="0">
                <a:latin typeface="Calibri" pitchFamily="34" charset="0"/>
              </a:rPr>
              <a:t>Učenici najlakše mogu da prepoznaju, upamte ili nauče određene </a:t>
            </a:r>
            <a:r>
              <a:rPr lang="hr-HR" sz="2800" dirty="0">
                <a:latin typeface="Calibri" pitchFamily="34" charset="0"/>
              </a:rPr>
              <a:t>povijesne</a:t>
            </a:r>
            <a:r>
              <a:rPr lang="vi-VN" sz="2800" dirty="0">
                <a:latin typeface="Calibri" pitchFamily="34" charset="0"/>
              </a:rPr>
              <a:t> podatke ili  reprodu</a:t>
            </a:r>
            <a:r>
              <a:rPr lang="hr-HR" sz="2800" dirty="0">
                <a:latin typeface="Calibri" pitchFamily="34" charset="0"/>
              </a:rPr>
              <a:t>ciraju</a:t>
            </a:r>
            <a:r>
              <a:rPr lang="vi-VN" sz="2800" dirty="0">
                <a:latin typeface="Calibri" pitchFamily="34" charset="0"/>
              </a:rPr>
              <a:t> naučeno. </a:t>
            </a:r>
            <a:endParaRPr lang="bs-Latn-BA" sz="2800" dirty="0">
              <a:latin typeface="Calibri" pitchFamily="34" charset="0"/>
            </a:endParaRPr>
          </a:p>
          <a:p>
            <a:pPr>
              <a:buNone/>
              <a:defRPr/>
            </a:pPr>
            <a:endParaRPr lang="vi-VN" sz="2800" dirty="0">
              <a:latin typeface="Calibri" pitchFamily="34" charset="0"/>
            </a:endParaRPr>
          </a:p>
          <a:p>
            <a:pPr>
              <a:buNone/>
              <a:defRPr/>
            </a:pPr>
            <a:r>
              <a:rPr lang="vi-VN" sz="2800" dirty="0">
                <a:latin typeface="Calibri" pitchFamily="34" charset="0"/>
              </a:rPr>
              <a:t>Najčešća pitanja: </a:t>
            </a:r>
          </a:p>
          <a:p>
            <a:pPr>
              <a:buNone/>
              <a:defRPr/>
            </a:pPr>
            <a:r>
              <a:rPr lang="hr-HR" sz="2800" i="1" dirty="0">
                <a:latin typeface="Calibri" pitchFamily="34" charset="0"/>
              </a:rPr>
              <a:t>Tk</a:t>
            </a:r>
            <a:r>
              <a:rPr lang="vi-VN" sz="2800" i="1" dirty="0">
                <a:latin typeface="Calibri" pitchFamily="34" charset="0"/>
              </a:rPr>
              <a:t>o? Št</a:t>
            </a:r>
            <a:r>
              <a:rPr lang="hr-HR" sz="2800" i="1" dirty="0">
                <a:latin typeface="Calibri" pitchFamily="34" charset="0"/>
              </a:rPr>
              <a:t>o</a:t>
            </a:r>
            <a:r>
              <a:rPr lang="vi-VN" sz="2800" i="1" dirty="0">
                <a:latin typeface="Calibri" pitchFamily="34" charset="0"/>
              </a:rPr>
              <a:t>? Gdje? Kada ? Kako? Opiši? Defini</a:t>
            </a:r>
            <a:r>
              <a:rPr lang="hr-HR" sz="2800" i="1" dirty="0">
                <a:latin typeface="Calibri" pitchFamily="34" charset="0"/>
              </a:rPr>
              <a:t>raj</a:t>
            </a:r>
            <a:r>
              <a:rPr lang="vi-VN" sz="2800" i="1" dirty="0">
                <a:latin typeface="Calibri" pitchFamily="34" charset="0"/>
              </a:rPr>
              <a:t>?</a:t>
            </a:r>
            <a:r>
              <a:rPr lang="hr-HR" sz="2800" i="1" dirty="0">
                <a:latin typeface="Calibri" pitchFamily="34" charset="0"/>
              </a:rPr>
              <a:t> </a:t>
            </a:r>
            <a:r>
              <a:rPr lang="vi-VN" sz="2800" i="1" dirty="0">
                <a:latin typeface="Calibri" pitchFamily="34" charset="0"/>
              </a:rPr>
              <a:t>Nabroj?</a:t>
            </a:r>
          </a:p>
          <a:p>
            <a:pPr>
              <a:buNone/>
              <a:defRPr/>
            </a:pPr>
            <a:r>
              <a:rPr lang="vi-VN" sz="2800" i="1" dirty="0">
                <a:latin typeface="Calibri" pitchFamily="34" charset="0"/>
              </a:rPr>
              <a:t> </a:t>
            </a:r>
          </a:p>
          <a:p>
            <a:pPr>
              <a:buNone/>
              <a:defRPr/>
            </a:pPr>
            <a:r>
              <a:rPr lang="vi-VN" sz="2800" i="1" dirty="0">
                <a:latin typeface="Calibri" pitchFamily="34" charset="0"/>
              </a:rPr>
              <a:t>NPR:</a:t>
            </a:r>
            <a:r>
              <a:rPr lang="hr-HR" sz="2800" i="1" dirty="0">
                <a:latin typeface="Calibri" pitchFamily="34" charset="0"/>
              </a:rPr>
              <a:t>Tko je utemeljitelj povijesti?</a:t>
            </a:r>
            <a:endParaRPr lang="en-US" sz="28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721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993668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Razumijevanje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r>
              <a:rPr lang="vi-VN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2. RAZUM</a:t>
            </a:r>
            <a:r>
              <a:rPr lang="bs-Latn-BA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I</a:t>
            </a:r>
            <a:r>
              <a:rPr lang="vi-VN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JEVANjE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vi-VN" sz="2800" dirty="0">
                <a:latin typeface="Calibri" pitchFamily="34" charset="0"/>
              </a:rPr>
              <a:t>Učenici znaju pojasniti određene </a:t>
            </a:r>
            <a:r>
              <a:rPr lang="hr-HR" sz="2800" dirty="0">
                <a:latin typeface="Calibri" pitchFamily="34" charset="0"/>
              </a:rPr>
              <a:t>povijesne</a:t>
            </a:r>
            <a:r>
              <a:rPr lang="vi-VN" sz="2800" dirty="0">
                <a:latin typeface="Calibri" pitchFamily="34" charset="0"/>
              </a:rPr>
              <a:t> podatke, protumačiti ih ili ih ukratko prepričati svojim riječima.</a:t>
            </a:r>
          </a:p>
          <a:p>
            <a:pPr>
              <a:lnSpc>
                <a:spcPct val="90000"/>
              </a:lnSpc>
              <a:buNone/>
              <a:defRPr/>
            </a:pPr>
            <a:endParaRPr lang="vi-VN" sz="2800" i="1" dirty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vi-VN" sz="2800" dirty="0">
                <a:latin typeface="Calibri" pitchFamily="34" charset="0"/>
              </a:rPr>
              <a:t>Najčešća pitanja: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vi-VN" sz="2800" i="1" dirty="0">
                <a:latin typeface="Calibri" pitchFamily="34" charset="0"/>
              </a:rPr>
              <a:t>Zašto? Objasni? Protumači? Pojasni?</a:t>
            </a:r>
          </a:p>
          <a:p>
            <a:pPr>
              <a:lnSpc>
                <a:spcPct val="90000"/>
              </a:lnSpc>
              <a:buNone/>
              <a:defRPr/>
            </a:pPr>
            <a:endParaRPr lang="vi-VN" sz="2800" i="1" dirty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vi-VN" sz="2800" dirty="0">
                <a:latin typeface="Calibri" pitchFamily="34" charset="0"/>
              </a:rPr>
              <a:t>NPR:</a:t>
            </a:r>
            <a:r>
              <a:rPr lang="hr-HR" sz="2800" dirty="0">
                <a:latin typeface="Calibri" pitchFamily="34" charset="0"/>
              </a:rPr>
              <a:t>Objasni uzroke Prvoga svjetskog rata?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575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744198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Primjena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r>
              <a:rPr lang="en-US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PRIMJENA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 err="1"/>
              <a:t>Učenici</a:t>
            </a:r>
            <a:r>
              <a:rPr lang="en-US" sz="2800" dirty="0"/>
              <a:t> se </a:t>
            </a:r>
            <a:r>
              <a:rPr lang="en-US" sz="2800" dirty="0" err="1"/>
              <a:t>koriste</a:t>
            </a:r>
            <a:r>
              <a:rPr lang="en-US" sz="2800" dirty="0"/>
              <a:t> </a:t>
            </a:r>
            <a:r>
              <a:rPr lang="hr-HR" sz="2800" dirty="0"/>
              <a:t>povijesnim</a:t>
            </a:r>
            <a:r>
              <a:rPr lang="en-US" sz="2800" dirty="0"/>
              <a:t> </a:t>
            </a:r>
            <a:r>
              <a:rPr lang="en-US" sz="2800" dirty="0" err="1"/>
              <a:t>podacima</a:t>
            </a:r>
            <a:r>
              <a:rPr lang="en-US" sz="2800" dirty="0"/>
              <a:t>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rješavanju</a:t>
            </a:r>
            <a:r>
              <a:rPr lang="en-US" sz="2800" dirty="0"/>
              <a:t> </a:t>
            </a:r>
            <a:r>
              <a:rPr lang="en-US" sz="2800" dirty="0" err="1"/>
              <a:t>novih</a:t>
            </a:r>
            <a:r>
              <a:rPr lang="en-US" sz="2800" dirty="0"/>
              <a:t> </a:t>
            </a:r>
            <a:r>
              <a:rPr lang="en-US" sz="2800" dirty="0" err="1"/>
              <a:t>problema</a:t>
            </a:r>
            <a:r>
              <a:rPr lang="en-US" sz="2800" dirty="0"/>
              <a:t> u </a:t>
            </a:r>
            <a:r>
              <a:rPr lang="en-US" sz="2800" dirty="0" err="1"/>
              <a:t>novim</a:t>
            </a:r>
            <a:r>
              <a:rPr lang="en-US" sz="2800" dirty="0"/>
              <a:t> </a:t>
            </a:r>
            <a:r>
              <a:rPr lang="en-US" sz="2800" dirty="0" err="1"/>
              <a:t>situacijama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ih</a:t>
            </a:r>
            <a:r>
              <a:rPr lang="en-US" sz="2800" dirty="0"/>
              <a:t> </a:t>
            </a:r>
            <a:r>
              <a:rPr lang="en-US" sz="2800" dirty="0" err="1"/>
              <a:t>pokušavaju</a:t>
            </a:r>
            <a:r>
              <a:rPr lang="en-US" sz="2800" dirty="0"/>
              <a:t> </a:t>
            </a:r>
            <a:r>
              <a:rPr lang="en-US" sz="2800" dirty="0" err="1"/>
              <a:t>klasifi</a:t>
            </a:r>
            <a:r>
              <a:rPr lang="hr-HR" sz="2800" dirty="0"/>
              <a:t>cirati</a:t>
            </a:r>
            <a:r>
              <a:rPr lang="en-US" sz="2800" dirty="0"/>
              <a:t> i </a:t>
            </a:r>
            <a:r>
              <a:rPr lang="en-US" sz="2800" dirty="0" err="1"/>
              <a:t>razvrstati</a:t>
            </a:r>
            <a:r>
              <a:rPr lang="en-US" sz="2800" dirty="0"/>
              <a:t>. 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800" i="1" dirty="0"/>
          </a:p>
          <a:p>
            <a:pPr>
              <a:lnSpc>
                <a:spcPct val="90000"/>
              </a:lnSpc>
              <a:buNone/>
              <a:defRPr/>
            </a:pPr>
            <a:r>
              <a:rPr lang="en-US" sz="2800" dirty="0"/>
              <a:t>N</a:t>
            </a:r>
            <a:r>
              <a:rPr lang="hr-HR" sz="2800" dirty="0"/>
              <a:t>pr</a:t>
            </a:r>
            <a:r>
              <a:rPr lang="en-US" sz="2800" dirty="0"/>
              <a:t>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800" i="1" dirty="0" err="1"/>
              <a:t>Pojasni</a:t>
            </a:r>
            <a:r>
              <a:rPr lang="en-US" sz="2800" i="1" dirty="0"/>
              <a:t> </a:t>
            </a:r>
            <a:r>
              <a:rPr lang="en-US" sz="2800" i="1" dirty="0" err="1"/>
              <a:t>pomoću</a:t>
            </a:r>
            <a:r>
              <a:rPr lang="en-US" sz="2800" i="1" dirty="0"/>
              <a:t> </a:t>
            </a:r>
            <a:r>
              <a:rPr lang="en-US" sz="2800" i="1" dirty="0" err="1"/>
              <a:t>primjera</a:t>
            </a:r>
            <a:r>
              <a:rPr lang="hr-HR" sz="2800" i="1" dirty="0"/>
              <a:t> utjecaj antike na suvremenu gradnju?</a:t>
            </a:r>
            <a:endParaRPr lang="en-US" sz="2800" i="1" dirty="0"/>
          </a:p>
          <a:p>
            <a:pPr>
              <a:lnSpc>
                <a:spcPct val="90000"/>
              </a:lnSpc>
              <a:buNone/>
              <a:defRPr/>
            </a:pPr>
            <a:r>
              <a:rPr lang="en-US" sz="2800" i="1" dirty="0" err="1"/>
              <a:t>Razvrstaj</a:t>
            </a:r>
            <a:r>
              <a:rPr lang="en-US" sz="2800" i="1" dirty="0"/>
              <a:t> </a:t>
            </a:r>
            <a:r>
              <a:rPr lang="en-US" sz="2800" i="1" dirty="0" err="1"/>
              <a:t>na</a:t>
            </a:r>
            <a:r>
              <a:rPr lang="en-US" sz="2800" i="1" dirty="0"/>
              <a:t> </a:t>
            </a:r>
            <a:r>
              <a:rPr lang="en-US" sz="2800" i="1" dirty="0" err="1"/>
              <a:t>osnovu</a:t>
            </a:r>
            <a:r>
              <a:rPr lang="en-US" sz="2800" i="1" dirty="0"/>
              <a:t> </a:t>
            </a:r>
            <a:r>
              <a:rPr lang="hr-HR" sz="2800" i="1" dirty="0"/>
              <a:t>kronologije povijesne događaje?</a:t>
            </a:r>
            <a:endParaRPr lang="en-US" sz="2800" i="1" dirty="0"/>
          </a:p>
          <a:p>
            <a:pPr>
              <a:lnSpc>
                <a:spcPct val="90000"/>
              </a:lnSpc>
              <a:buNone/>
              <a:defRPr/>
            </a:pPr>
            <a:endParaRPr lang="en-US" sz="2800" i="1" dirty="0"/>
          </a:p>
          <a:p>
            <a:pPr>
              <a:lnSpc>
                <a:spcPct val="90000"/>
              </a:lnSpc>
              <a:buNone/>
              <a:defRPr/>
            </a:pPr>
            <a:endParaRPr lang="en-US" sz="2800" i="1" dirty="0"/>
          </a:p>
          <a:p>
            <a:pPr>
              <a:lnSpc>
                <a:spcPct val="90000"/>
              </a:lnSpc>
              <a:buNone/>
              <a:defRPr/>
            </a:pPr>
            <a:endParaRPr lang="sr-Cyrl-CS" sz="2800" i="1" dirty="0"/>
          </a:p>
          <a:p>
            <a:pPr>
              <a:lnSpc>
                <a:spcPct val="90000"/>
              </a:lnSpc>
              <a:buNone/>
              <a:defRPr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53013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154924"/>
              </p:ext>
            </p:extLst>
          </p:nvPr>
        </p:nvGraphicFramePr>
        <p:xfrm>
          <a:off x="395536" y="476672"/>
          <a:ext cx="8587871" cy="632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8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i="1" dirty="0"/>
                        <a:t>Ishodi učenja – promjena obrazovne paradigme</a:t>
                      </a:r>
                    </a:p>
                    <a:p>
                      <a:endParaRPr lang="hr-HR" dirty="0"/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03648" y="2852936"/>
            <a:ext cx="61926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bs-Latn-BA" sz="4400" dirty="0">
                <a:latin typeface="+mj-lt"/>
                <a:ea typeface="+mj-ea"/>
                <a:cs typeface="+mj-cs"/>
              </a:rPr>
              <a:t>ŠTO SU ISHODI UČENJA? </a:t>
            </a:r>
          </a:p>
        </p:txBody>
      </p:sp>
    </p:spTree>
    <p:extLst>
      <p:ext uri="{BB962C8B-B14F-4D97-AF65-F5344CB8AC3E}">
        <p14:creationId xmlns:p14="http://schemas.microsoft.com/office/powerpoint/2010/main" val="3095393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214056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200" dirty="0">
                          <a:effectLst/>
                        </a:rPr>
                        <a:t>2013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Analiza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12776"/>
            <a:ext cx="8229600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r>
              <a:rPr lang="vi-VN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4. ANALIZA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vi-VN" sz="2800" dirty="0">
                <a:latin typeface="Calibri" pitchFamily="34" charset="0"/>
              </a:rPr>
              <a:t> Učenici raščlanjuju gradivo na sastavne dijelove, pojašnjavaju osnovne odnose među elementima gradiva (npr. prepoznaju uzročno-posljedične odnose), otkrivaju autorova stajališta, razlikuju činjenice od </a:t>
            </a:r>
            <a:r>
              <a:rPr lang="hr-HR" sz="2800" dirty="0">
                <a:latin typeface="Calibri" pitchFamily="34" charset="0"/>
              </a:rPr>
              <a:t>osobnog</a:t>
            </a:r>
            <a:r>
              <a:rPr lang="vi-VN" sz="2800" dirty="0">
                <a:latin typeface="Calibri" pitchFamily="34" charset="0"/>
              </a:rPr>
              <a:t> mišljenja, </a:t>
            </a:r>
            <a:r>
              <a:rPr lang="hr-HR" sz="2800" dirty="0">
                <a:latin typeface="Calibri" pitchFamily="34" charset="0"/>
              </a:rPr>
              <a:t>važno</a:t>
            </a:r>
            <a:r>
              <a:rPr lang="vi-VN" sz="2800" dirty="0">
                <a:latin typeface="Calibri" pitchFamily="34" charset="0"/>
              </a:rPr>
              <a:t> od </a:t>
            </a:r>
            <a:r>
              <a:rPr lang="hr-HR" sz="2800" dirty="0">
                <a:latin typeface="Calibri" pitchFamily="34" charset="0"/>
              </a:rPr>
              <a:t>nevažnog</a:t>
            </a:r>
            <a:r>
              <a:rPr lang="vi-VN" sz="2800" dirty="0">
                <a:latin typeface="Calibri" pitchFamily="34" charset="0"/>
              </a:rPr>
              <a:t>, upoređuju i razlikuju.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vi-VN" sz="2800" i="1" dirty="0">
                <a:latin typeface="Calibri" pitchFamily="34" charset="0"/>
              </a:rPr>
              <a:t>Najčešća pitanja: </a:t>
            </a:r>
            <a:endParaRPr lang="bs-Latn-BA" sz="2800" i="1" dirty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bs-Latn-BA" sz="2800" i="1" dirty="0">
                <a:latin typeface="Calibri" pitchFamily="34" charset="0"/>
              </a:rPr>
              <a:t>Analiziraj? Uporedi? Raščlani? Koje su posljedice? Kakva je razlika?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bs-Latn-BA" sz="2800" i="1" dirty="0">
                <a:latin typeface="Calibri" pitchFamily="34" charset="0"/>
              </a:rPr>
              <a:t>NPR: Analiziraj uzroke i navedi posljedice Drugoga svjetskog rata?</a:t>
            </a:r>
            <a:endParaRPr lang="sr-Cyrl-CS" sz="28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575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856042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Procjena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None/>
              <a:defRPr/>
            </a:pPr>
            <a:r>
              <a:rPr lang="en-US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</a:t>
            </a:r>
            <a:r>
              <a:rPr lang="hr-HR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Procjena</a:t>
            </a:r>
            <a:endParaRPr lang="en-US" sz="2800" dirty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sz="2800" dirty="0" err="1"/>
              <a:t>Učenici</a:t>
            </a:r>
            <a:r>
              <a:rPr lang="hr-HR" sz="2800" dirty="0"/>
              <a:t> na osnovu kriterija procjenjuju primjenjivost, pouzdanost, vrijednost stajališta, tvrdnji i podataka iz izvora.</a:t>
            </a:r>
            <a:endParaRPr lang="en-US" sz="2800" i="1" dirty="0"/>
          </a:p>
          <a:p>
            <a:pPr>
              <a:lnSpc>
                <a:spcPct val="80000"/>
              </a:lnSpc>
              <a:buNone/>
              <a:defRPr/>
            </a:pPr>
            <a:r>
              <a:rPr lang="en-US" sz="2800" dirty="0" err="1"/>
              <a:t>Najčešć</a:t>
            </a:r>
            <a:r>
              <a:rPr lang="hr-HR" sz="2800" dirty="0"/>
              <a:t>a pitanja</a:t>
            </a:r>
            <a:r>
              <a:rPr lang="en-US" sz="2800" dirty="0"/>
              <a:t>: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hr-HR" sz="2800" i="1" dirty="0"/>
              <a:t>Ocijeni (vrednuj)</a:t>
            </a:r>
            <a:r>
              <a:rPr lang="en-US" sz="2800" i="1" dirty="0"/>
              <a:t> . .  </a:t>
            </a:r>
            <a:r>
              <a:rPr lang="hr-HR" sz="2800" i="1" dirty="0"/>
              <a:t>Procijeni sa stajališta</a:t>
            </a:r>
            <a:r>
              <a:rPr lang="en-US" sz="2800" i="1" dirty="0"/>
              <a:t> . . </a:t>
            </a:r>
            <a:r>
              <a:rPr lang="hr-HR" sz="2800" i="1" dirty="0"/>
              <a:t>Potkrijepi valjanim dokazima</a:t>
            </a:r>
            <a:r>
              <a:rPr lang="en-US" sz="2800" i="1" dirty="0"/>
              <a:t> . .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800" i="1" dirty="0" err="1"/>
              <a:t>Konstrui</a:t>
            </a:r>
            <a:r>
              <a:rPr lang="hr-HR" sz="2800" i="1" dirty="0"/>
              <a:t>raj</a:t>
            </a:r>
            <a:r>
              <a:rPr lang="en-US" sz="2800" i="1" dirty="0"/>
              <a:t>. . .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800" i="1" dirty="0"/>
              <a:t>NPR:</a:t>
            </a:r>
            <a:r>
              <a:rPr lang="hr-HR" sz="2800" i="1" dirty="0"/>
              <a:t>Potkrijepi valjanim dokazima utjecaj prošlosti na sadašnjost kada je u pitanju doba antike?</a:t>
            </a:r>
            <a:endParaRPr lang="en-US" sz="2800" i="1" dirty="0"/>
          </a:p>
          <a:p>
            <a:pPr>
              <a:lnSpc>
                <a:spcPct val="80000"/>
              </a:lnSpc>
              <a:buNone/>
              <a:defRPr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765575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168247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Stvaranje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988840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</a:t>
            </a:r>
            <a:r>
              <a:rPr lang="hr-HR" sz="2800" dirty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STVARANJE</a:t>
            </a:r>
            <a:endParaRPr lang="en-US" sz="2800" dirty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buNone/>
              <a:defRPr/>
            </a:pPr>
            <a:r>
              <a:rPr lang="en-US" sz="2800" dirty="0" err="1"/>
              <a:t>Učenici</a:t>
            </a:r>
            <a:r>
              <a:rPr lang="hr-HR" sz="2800" dirty="0"/>
              <a:t> povezuju elemente nastavnog gradiva u cjelinu i na osnovu prikupljenih podataka stvaraju nove informacije te sastavljaju izvješća, sažetke, referate i sl.</a:t>
            </a:r>
            <a:endParaRPr lang="bs-Cyrl-BA" sz="2800" i="1" dirty="0"/>
          </a:p>
          <a:p>
            <a:pPr>
              <a:buNone/>
              <a:defRPr/>
            </a:pPr>
            <a:r>
              <a:rPr lang="en-US" sz="2800" dirty="0"/>
              <a:t>N</a:t>
            </a:r>
            <a:r>
              <a:rPr lang="hr-HR" sz="2800" dirty="0"/>
              <a:t>ajčešći zadaci:</a:t>
            </a:r>
            <a:endParaRPr lang="en-US" sz="2800" dirty="0"/>
          </a:p>
          <a:p>
            <a:pPr>
              <a:buNone/>
              <a:defRPr/>
            </a:pPr>
            <a:r>
              <a:rPr lang="hr-HR" sz="2800" i="1" dirty="0"/>
              <a:t>Kreiraj... Utvrdi...Osmisli...Sastavi...Dovedi u vezu...Konstruiraj...</a:t>
            </a:r>
            <a:endParaRPr lang="en-US" sz="2800" i="1" dirty="0"/>
          </a:p>
          <a:p>
            <a:pPr>
              <a:buNone/>
              <a:defRPr/>
            </a:pPr>
            <a:r>
              <a:rPr lang="hr-HR" sz="2800" i="1" dirty="0"/>
              <a:t>Dovedi u vezu</a:t>
            </a:r>
            <a:r>
              <a:rPr lang="en-US" sz="2800" i="1" dirty="0"/>
              <a:t> </a:t>
            </a:r>
            <a:r>
              <a:rPr lang="hr-HR" sz="2800" i="1" dirty="0"/>
              <a:t>razvoj tehnologije u novom dobu s razvojem tehnologije danas?</a:t>
            </a:r>
            <a:r>
              <a:rPr lang="en-US" sz="2800" i="1" dirty="0"/>
              <a:t> </a:t>
            </a:r>
          </a:p>
          <a:p>
            <a:pPr>
              <a:buNone/>
              <a:defRPr/>
            </a:pPr>
            <a:endParaRPr lang="en-US" sz="2800" dirty="0"/>
          </a:p>
          <a:p>
            <a:pPr>
              <a:buNone/>
              <a:defRPr/>
            </a:pPr>
            <a:r>
              <a:rPr lang="en-US" sz="2800" dirty="0"/>
              <a:t>NPR:</a:t>
            </a:r>
          </a:p>
        </p:txBody>
      </p:sp>
    </p:spTree>
    <p:extLst>
      <p:ext uri="{BB962C8B-B14F-4D97-AF65-F5344CB8AC3E}">
        <p14:creationId xmlns:p14="http://schemas.microsoft.com/office/powerpoint/2010/main" val="2765575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Struktura ishoda učenja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  <a:endParaRPr lang="hr-HR" dirty="0"/>
          </a:p>
          <a:p>
            <a:r>
              <a:rPr lang="en-US" b="1" dirty="0"/>
              <a:t>SUBJEKT  +  AKTIVNOST  +  SADRŽAJ</a:t>
            </a:r>
            <a:endParaRPr lang="hr-HR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hr-HR" dirty="0"/>
          </a:p>
          <a:p>
            <a:r>
              <a:rPr lang="en-US" dirty="0" err="1"/>
              <a:t>Učenik</a:t>
            </a:r>
            <a:r>
              <a:rPr lang="en-US" dirty="0"/>
              <a:t>      </a:t>
            </a:r>
            <a:r>
              <a:rPr lang="hr-HR" dirty="0"/>
              <a:t>  </a:t>
            </a:r>
            <a:r>
              <a:rPr lang="en-US" dirty="0"/>
              <a:t>+  </a:t>
            </a:r>
            <a:r>
              <a:rPr lang="hr-HR" dirty="0"/>
              <a:t> </a:t>
            </a:r>
            <a:r>
              <a:rPr lang="en-US" dirty="0" err="1"/>
              <a:t>Aktivni</a:t>
            </a:r>
            <a:r>
              <a:rPr lang="en-US" dirty="0"/>
              <a:t> </a:t>
            </a:r>
            <a:r>
              <a:rPr lang="en-US" dirty="0" err="1"/>
              <a:t>glagol</a:t>
            </a:r>
            <a:r>
              <a:rPr lang="en-US" dirty="0"/>
              <a:t> u </a:t>
            </a:r>
            <a:r>
              <a:rPr lang="en-US" dirty="0" err="1"/>
              <a:t>prezentu</a:t>
            </a:r>
            <a:r>
              <a:rPr lang="en-US" dirty="0"/>
              <a:t>   +     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pojmove</a:t>
            </a:r>
            <a:r>
              <a:rPr lang="en-US" dirty="0"/>
              <a:t> </a:t>
            </a:r>
            <a:r>
              <a:rPr lang="en-US" dirty="0" err="1"/>
              <a:t>nastavnog</a:t>
            </a:r>
            <a:r>
              <a:rPr lang="en-US" dirty="0"/>
              <a:t>  </a:t>
            </a:r>
            <a:r>
              <a:rPr lang="en-US" dirty="0" err="1"/>
              <a:t>predmeta</a:t>
            </a:r>
            <a:r>
              <a:rPr lang="en-US" dirty="0"/>
              <a:t>,   </a:t>
            </a:r>
            <a:r>
              <a:rPr lang="en-US" dirty="0" err="1"/>
              <a:t>stavove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 </a:t>
            </a:r>
            <a:r>
              <a:rPr lang="en-US" dirty="0" err="1"/>
              <a:t>vrijednosti</a:t>
            </a:r>
            <a:endParaRPr lang="hr-HR" dirty="0"/>
          </a:p>
          <a:p>
            <a:pPr marL="0" indent="0">
              <a:buNone/>
            </a:pPr>
            <a:r>
              <a:rPr lang="en-US" dirty="0"/>
              <a:t> </a:t>
            </a:r>
            <a:endParaRPr lang="hr-HR" dirty="0"/>
          </a:p>
          <a:p>
            <a:r>
              <a:rPr lang="en-US" dirty="0" err="1"/>
              <a:t>Učenik</a:t>
            </a:r>
            <a:r>
              <a:rPr lang="en-US" dirty="0"/>
              <a:t>  + </a:t>
            </a:r>
            <a:r>
              <a:rPr lang="en-US" dirty="0" err="1"/>
              <a:t>analizira</a:t>
            </a:r>
            <a:r>
              <a:rPr lang="en-US" dirty="0"/>
              <a:t> +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Prvoga</a:t>
            </a:r>
            <a:r>
              <a:rPr lang="en-US" dirty="0"/>
              <a:t> </a:t>
            </a:r>
            <a:r>
              <a:rPr lang="en-US" dirty="0" err="1"/>
              <a:t>svjetskog</a:t>
            </a:r>
            <a:r>
              <a:rPr lang="en-US" dirty="0"/>
              <a:t> rata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697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VJEŽBA: Ishodi učenja?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340768"/>
            <a:ext cx="6591985" cy="55172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BA" dirty="0"/>
              <a:t>Učenik: </a:t>
            </a:r>
            <a:endParaRPr lang="hr-HR" dirty="0"/>
          </a:p>
          <a:p>
            <a:r>
              <a:rPr lang="hr-BA" b="1" dirty="0"/>
              <a:t>Prikuplja</a:t>
            </a:r>
            <a:r>
              <a:rPr lang="hr-BA" dirty="0"/>
              <a:t> podatke iz određenih povijesnih izvora, </a:t>
            </a:r>
            <a:r>
              <a:rPr lang="hr-BA" b="1" dirty="0"/>
              <a:t>analizira</a:t>
            </a:r>
            <a:r>
              <a:rPr lang="hr-BA" dirty="0"/>
              <a:t> ih i na osnovu toga donosi zaključke o prošlosti </a:t>
            </a:r>
            <a:endParaRPr lang="hr-HR" dirty="0"/>
          </a:p>
          <a:p>
            <a:r>
              <a:rPr lang="hr-BA" b="1" dirty="0"/>
              <a:t>Uviđa</a:t>
            </a:r>
            <a:r>
              <a:rPr lang="hr-BA" dirty="0"/>
              <a:t> podatke iz određenih povijesnih izvora </a:t>
            </a:r>
            <a:endParaRPr lang="hr-HR" dirty="0"/>
          </a:p>
          <a:p>
            <a:r>
              <a:rPr lang="hr-BA" b="1" dirty="0"/>
              <a:t>Daje kritički</a:t>
            </a:r>
            <a:r>
              <a:rPr lang="hr-BA" dirty="0"/>
              <a:t> </a:t>
            </a:r>
            <a:r>
              <a:rPr lang="hr-BA" b="1" dirty="0"/>
              <a:t>osvrt</a:t>
            </a:r>
            <a:r>
              <a:rPr lang="hr-BA" dirty="0"/>
              <a:t> o povijesnom događaju uz korištenje informacijske tehnologije (esej, grafički prikaz...)</a:t>
            </a:r>
            <a:r>
              <a:rPr lang="hr-BA" b="1" dirty="0"/>
              <a:t> </a:t>
            </a:r>
            <a:endParaRPr lang="hr-HR" dirty="0"/>
          </a:p>
          <a:p>
            <a:r>
              <a:rPr lang="hr-BA" b="1" dirty="0"/>
              <a:t>Demonstrira </a:t>
            </a:r>
            <a:r>
              <a:rPr lang="hr-BA" dirty="0"/>
              <a:t>vještine kritičkog razmišljanja </a:t>
            </a:r>
            <a:endParaRPr lang="hr-HR" dirty="0"/>
          </a:p>
          <a:p>
            <a:r>
              <a:rPr lang="hr-BA" b="1" dirty="0"/>
              <a:t>Označava</a:t>
            </a:r>
            <a:r>
              <a:rPr lang="hr-BA" dirty="0"/>
              <a:t> povijesne događaje na vremenskoj crti (lenti vremena) upisujući ključne odrednice.</a:t>
            </a:r>
            <a:r>
              <a:rPr lang="hr-BA" b="1" dirty="0"/>
              <a:t> </a:t>
            </a:r>
            <a:endParaRPr lang="hr-HR" dirty="0"/>
          </a:p>
          <a:p>
            <a:r>
              <a:rPr lang="hr-BA" b="1" dirty="0"/>
              <a:t>Ispravno radi </a:t>
            </a:r>
            <a:r>
              <a:rPr lang="hr-BA" dirty="0"/>
              <a:t>lentu vremena</a:t>
            </a:r>
            <a:r>
              <a:rPr lang="hr-BA" b="1" dirty="0"/>
              <a:t> </a:t>
            </a:r>
            <a:r>
              <a:rPr lang="hr-BA" dirty="0"/>
              <a:t> </a:t>
            </a:r>
            <a:endParaRPr lang="hr-HR" dirty="0"/>
          </a:p>
          <a:p>
            <a:r>
              <a:rPr lang="hr-BA" b="1" dirty="0"/>
              <a:t>Opisuje</a:t>
            </a:r>
            <a:r>
              <a:rPr lang="hr-BA" dirty="0"/>
              <a:t> obilježja prapovijesti i staroga vijeka i ključne događaje u njima.</a:t>
            </a:r>
            <a:r>
              <a:rPr lang="hr-BA" b="1" dirty="0"/>
              <a:t> </a:t>
            </a:r>
            <a:endParaRPr lang="hr-HR" dirty="0"/>
          </a:p>
          <a:p>
            <a:r>
              <a:rPr lang="hr-BA" b="1" dirty="0"/>
              <a:t>Zna</a:t>
            </a:r>
            <a:r>
              <a:rPr lang="hr-BA" dirty="0"/>
              <a:t> obilježja prapovijesti i staroga vijeka </a:t>
            </a:r>
            <a:endParaRPr lang="hr-HR" dirty="0"/>
          </a:p>
          <a:p>
            <a:r>
              <a:rPr lang="hr-BA" b="1" dirty="0"/>
              <a:t>Objašnjava</a:t>
            </a:r>
            <a:r>
              <a:rPr lang="hr-BA" dirty="0"/>
              <a:t> što je iz srednjega vijeka ostalo sačuvano do danas</a:t>
            </a:r>
            <a:r>
              <a:rPr lang="hr-BA" b="1" dirty="0"/>
              <a:t> </a:t>
            </a:r>
            <a:endParaRPr lang="hr-HR" dirty="0"/>
          </a:p>
          <a:p>
            <a:r>
              <a:rPr lang="hr-BA" b="1" dirty="0"/>
              <a:t>Razumije</a:t>
            </a:r>
            <a:r>
              <a:rPr lang="hr-BA" dirty="0"/>
              <a:t> što je iz srednjega vijeka ostalo sačuvano do danas </a:t>
            </a:r>
            <a:endParaRPr lang="hr-BA" b="1" dirty="0"/>
          </a:p>
          <a:p>
            <a:pPr marL="0" indent="0">
              <a:buNone/>
            </a:pPr>
            <a:endParaRPr lang="hr-HR" dirty="0"/>
          </a:p>
          <a:p>
            <a:r>
              <a:rPr lang="hr-BA" b="1" dirty="0"/>
              <a:t>Istražuje</a:t>
            </a:r>
            <a:r>
              <a:rPr lang="hr-BA" dirty="0"/>
              <a:t>  i </a:t>
            </a:r>
            <a:r>
              <a:rPr lang="hr-BA" b="1" dirty="0"/>
              <a:t>utvrđuje</a:t>
            </a:r>
            <a:r>
              <a:rPr lang="hr-BA" dirty="0"/>
              <a:t> uzroke i posljedice  određenog događaja. </a:t>
            </a:r>
            <a:endParaRPr lang="hr-HR" dirty="0"/>
          </a:p>
          <a:p>
            <a:r>
              <a:rPr lang="hr-BA" b="1" dirty="0"/>
              <a:t>Potkrjepljuje argumentima</a:t>
            </a:r>
            <a:r>
              <a:rPr lang="hr-BA" dirty="0"/>
              <a:t> vlastite stavove o uzročno-posljedičnim odnosima </a:t>
            </a:r>
            <a:endParaRPr lang="hr-HR" dirty="0"/>
          </a:p>
          <a:p>
            <a:r>
              <a:rPr lang="hr-BA" b="1" dirty="0"/>
              <a:t>Uspoređuje </a:t>
            </a:r>
            <a:r>
              <a:rPr lang="hr-BA" dirty="0"/>
              <a:t>uzroke i povode određenih  povijesnih  događaja otkrivajući višestrukost njihovih utjecaja na posljedice povijesnih događanja. </a:t>
            </a:r>
            <a:endParaRPr lang="hr-HR" dirty="0"/>
          </a:p>
          <a:p>
            <a:r>
              <a:rPr lang="bs-Latn-BA" b="1" u="sng" dirty="0"/>
              <a:t>Upoznaje </a:t>
            </a:r>
            <a:r>
              <a:rPr lang="hr-BA" dirty="0"/>
              <a:t>uzroke i posljedice  određenog događaja. </a:t>
            </a:r>
            <a:endParaRPr lang="hr-HR" dirty="0"/>
          </a:p>
          <a:p>
            <a:r>
              <a:rPr lang="bs-Latn-BA" b="1" u="sng" dirty="0"/>
              <a:t>Cijeni</a:t>
            </a:r>
            <a:r>
              <a:rPr lang="bs-Latn-BA" dirty="0"/>
              <a:t> </a:t>
            </a:r>
            <a:r>
              <a:rPr lang="hr-BA" dirty="0"/>
              <a:t>vlastite stavove o uzročno-posljedičnim odnosima.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1886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Ishodi učenja?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825855"/>
              </p:ext>
            </p:extLst>
          </p:nvPr>
        </p:nvGraphicFramePr>
        <p:xfrm>
          <a:off x="971600" y="1484784"/>
          <a:ext cx="7808952" cy="495807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90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Primjeri neučinkovito definiranih ishoda učenja </a:t>
                      </a:r>
                      <a:endParaRPr lang="hr-H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Primjeri učinkovito definiranih ishoda učenja</a:t>
                      </a:r>
                      <a:endParaRPr lang="hr-H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4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Uviđa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podatke iz određenih povijesnih izvora. 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Prikuplja</a:t>
                      </a:r>
                      <a:r>
                        <a:rPr lang="hr-B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podatke iz određenih povijesnih izvora, </a:t>
                      </a:r>
                      <a:r>
                        <a:rPr lang="hr-BA" sz="12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analizira</a:t>
                      </a:r>
                      <a:r>
                        <a:rPr lang="hr-B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ih i na osnovu toga donosi zaključke o prošlosti</a:t>
                      </a:r>
                      <a:endParaRPr lang="hr-H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Demonstrira</a:t>
                      </a:r>
                      <a:r>
                        <a:rPr lang="hr-BA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r-B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vještine kritičkog razmišljanja.</a:t>
                      </a:r>
                      <a:endParaRPr lang="hr-H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Daje kritički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r-BA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osvrt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 povijesnom događaju uz korištenje informacijske tehnologije (esej, grafički prikaz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Ispravno radi</a:t>
                      </a:r>
                      <a:r>
                        <a:rPr lang="hr-BA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lentu vremena.</a:t>
                      </a:r>
                      <a:r>
                        <a:rPr lang="hr-BA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Označava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povijesne događaje na vremenskoj crti (lentu vremena) upisujući ključne odrednice.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Zna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obilježja prapovijesti i staroga vijeka.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Opisuje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obilježja prapovijesti i staroga vijeka i ključne događaje u njima.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Razumije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što je iz srednjega vijeka ostalo sačuvano do danas.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Objašnjava</a:t>
                      </a:r>
                      <a:r>
                        <a:rPr lang="hr-B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što je iz srednjega vijeka ostalo sačuvano do danas.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Upoznaje </a:t>
                      </a:r>
                      <a:r>
                        <a:rPr lang="hr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uzroke i posljedice  određenog događaja.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Istražuje</a:t>
                      </a:r>
                      <a:r>
                        <a:rPr lang="hr-BA" sz="1200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i </a:t>
                      </a:r>
                      <a:r>
                        <a:rPr lang="hr-BA" sz="12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utvrđuje</a:t>
                      </a:r>
                      <a:r>
                        <a:rPr lang="hr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uzroke i posljedice  određenog događaja.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 b="1" u="sng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Cijeni</a:t>
                      </a:r>
                      <a:r>
                        <a:rPr lang="bs-Latn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B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vlastite stavove o uzročno-posljedičnim odnosima.</a:t>
                      </a:r>
                      <a:endParaRPr lang="hr-HR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1200" b="1" u="sng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Potkrjepljuje argumentima</a:t>
                      </a:r>
                      <a:r>
                        <a:rPr lang="hr-B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vlastite stavove o uzročno-posljedičnim odnosima.</a:t>
                      </a:r>
                      <a:endParaRPr lang="hr-H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s-Latn-B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r-HR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528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        Nemjerljivi glagoli</a:t>
            </a:r>
            <a:br>
              <a:rPr lang="hr-HR" b="1" dirty="0"/>
            </a:br>
            <a:br>
              <a:rPr lang="hr-HR" b="1" dirty="0"/>
            </a:br>
            <a:br>
              <a:rPr lang="hr-HR" b="1" dirty="0"/>
            </a:b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772816"/>
            <a:ext cx="6591985" cy="4680520"/>
          </a:xfrm>
        </p:spPr>
        <p:txBody>
          <a:bodyPr>
            <a:normAutofit fontScale="47500" lnSpcReduction="20000"/>
          </a:bodyPr>
          <a:lstStyle/>
          <a:p>
            <a:r>
              <a:rPr lang="hr-HR" sz="2500" b="1" dirty="0"/>
              <a:t>("nevidljivi"glagoli koje ne smijemo upotrebljavati)</a:t>
            </a:r>
            <a:endParaRPr lang="hr-HR" sz="2500" dirty="0"/>
          </a:p>
          <a:p>
            <a:r>
              <a:rPr lang="hr-HR" sz="2500" dirty="0"/>
              <a:t>Znati</a:t>
            </a:r>
          </a:p>
          <a:p>
            <a:r>
              <a:rPr lang="hr-HR" sz="2500" dirty="0"/>
              <a:t>Razumjeti</a:t>
            </a:r>
          </a:p>
          <a:p>
            <a:r>
              <a:rPr lang="hr-HR" sz="2500" dirty="0"/>
              <a:t>Voljeti</a:t>
            </a:r>
          </a:p>
          <a:p>
            <a:r>
              <a:rPr lang="hr-HR" sz="2500" dirty="0"/>
              <a:t>Željeti</a:t>
            </a:r>
          </a:p>
          <a:p>
            <a:r>
              <a:rPr lang="hr-HR" sz="2500" dirty="0"/>
              <a:t>Upoznati</a:t>
            </a:r>
          </a:p>
          <a:p>
            <a:r>
              <a:rPr lang="hr-HR" sz="2500" dirty="0"/>
              <a:t>Smatrati</a:t>
            </a:r>
          </a:p>
          <a:p>
            <a:r>
              <a:rPr lang="hr-HR" sz="2500" dirty="0"/>
              <a:t>Usvojiti</a:t>
            </a:r>
          </a:p>
          <a:p>
            <a:r>
              <a:rPr lang="hr-HR" sz="2500" dirty="0"/>
              <a:t>Shvatiti</a:t>
            </a:r>
          </a:p>
          <a:p>
            <a:r>
              <a:rPr lang="hr-HR" sz="2500" dirty="0"/>
              <a:t>Spoznati</a:t>
            </a:r>
          </a:p>
          <a:p>
            <a:r>
              <a:rPr lang="hr-HR" sz="2500" dirty="0"/>
              <a:t>Zapamtiti</a:t>
            </a:r>
          </a:p>
          <a:p>
            <a:r>
              <a:rPr lang="hr-HR" sz="2500" dirty="0"/>
              <a:t>Steći znanja</a:t>
            </a:r>
          </a:p>
          <a:p>
            <a:r>
              <a:rPr lang="hr-HR" sz="2500" dirty="0"/>
              <a:t>Naučiti</a:t>
            </a:r>
          </a:p>
          <a:p>
            <a:r>
              <a:rPr lang="hr-HR" sz="2500" dirty="0"/>
              <a:t>Cijeniti</a:t>
            </a:r>
          </a:p>
          <a:p>
            <a:r>
              <a:rPr lang="hr-HR" sz="2500" dirty="0"/>
              <a:t>Osvijestiti</a:t>
            </a:r>
          </a:p>
          <a:p>
            <a:r>
              <a:rPr lang="hr-HR" sz="2500" dirty="0"/>
              <a:t>Ovladati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8349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597364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Ključne karakteristike ishoda učenja za nastavu povijesti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AutoNum type="arabicPeriod"/>
            </a:pPr>
            <a:r>
              <a:rPr lang="vi-VN" sz="2800" dirty="0">
                <a:latin typeface="Calibri" pitchFamily="34" charset="0"/>
              </a:rPr>
              <a:t>Defini</a:t>
            </a:r>
            <a:r>
              <a:rPr lang="hr-HR" sz="2800" dirty="0">
                <a:latin typeface="Calibri" pitchFamily="34" charset="0"/>
              </a:rPr>
              <a:t>raju</a:t>
            </a:r>
            <a:r>
              <a:rPr lang="vi-VN" sz="2800" dirty="0">
                <a:latin typeface="Calibri" pitchFamily="34" charset="0"/>
              </a:rPr>
              <a:t> kompetencije koje se razvijaju uz obradu određenog </a:t>
            </a:r>
            <a:r>
              <a:rPr lang="hr-HR" sz="2800" dirty="0">
                <a:latin typeface="Calibri" pitchFamily="34" charset="0"/>
              </a:rPr>
              <a:t>povijesnog</a:t>
            </a:r>
            <a:r>
              <a:rPr lang="vi-VN" sz="2800" dirty="0">
                <a:latin typeface="Calibri" pitchFamily="34" charset="0"/>
              </a:rPr>
              <a:t> sadržaja;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vi-VN" sz="2800" dirty="0">
                <a:latin typeface="Calibri" pitchFamily="34" charset="0"/>
              </a:rPr>
              <a:t>Sadrže razvojnost – od 6. </a:t>
            </a:r>
            <a:r>
              <a:rPr lang="hr-HR" sz="2800" dirty="0">
                <a:latin typeface="Calibri" pitchFamily="34" charset="0"/>
              </a:rPr>
              <a:t>razreda do kraja srednjoškolskog OO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hr-HR" sz="2800" dirty="0">
                <a:latin typeface="Calibri" pitchFamily="34" charset="0"/>
              </a:rPr>
              <a:t>(od 11,12 do 18,19 god.) </a:t>
            </a:r>
            <a:r>
              <a:rPr lang="vi-VN" sz="2800" dirty="0">
                <a:latin typeface="Calibri" pitchFamily="34" charset="0"/>
              </a:rPr>
              <a:t>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vi-VN" sz="2800" dirty="0">
                <a:latin typeface="Calibri" pitchFamily="34" charset="0"/>
              </a:rPr>
              <a:t>Ishodi su logički organiz</a:t>
            </a:r>
            <a:r>
              <a:rPr lang="hr-HR" sz="2800" dirty="0">
                <a:latin typeface="Calibri" pitchFamily="34" charset="0"/>
              </a:rPr>
              <a:t>ir</a:t>
            </a:r>
            <a:r>
              <a:rPr lang="vi-VN" sz="2800" dirty="0">
                <a:latin typeface="Calibri" pitchFamily="34" charset="0"/>
              </a:rPr>
              <a:t>ani, jasni i mjerljivi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sr-Cyrl-C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575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845781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1520" y="1124744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vi-VN" sz="2800" dirty="0">
                <a:latin typeface="Calibri" pitchFamily="34" charset="0"/>
              </a:rPr>
              <a:t>I</a:t>
            </a:r>
            <a:r>
              <a:rPr lang="bs-Latn-BA" sz="2800" dirty="0">
                <a:latin typeface="Calibri" pitchFamily="34" charset="0"/>
              </a:rPr>
              <a:t>shodi</a:t>
            </a:r>
            <a:r>
              <a:rPr lang="vi-VN" sz="2800" dirty="0">
                <a:latin typeface="Calibri" pitchFamily="34" charset="0"/>
              </a:rPr>
              <a:t> defini</a:t>
            </a:r>
            <a:r>
              <a:rPr lang="hr-HR" sz="2800" dirty="0">
                <a:latin typeface="Calibri" pitchFamily="34" charset="0"/>
              </a:rPr>
              <a:t>r</a:t>
            </a:r>
            <a:r>
              <a:rPr lang="vi-VN" sz="2800" dirty="0">
                <a:latin typeface="Calibri" pitchFamily="34" charset="0"/>
              </a:rPr>
              <a:t>a</a:t>
            </a:r>
            <a:r>
              <a:rPr lang="hr-HR" sz="2800" dirty="0">
                <a:latin typeface="Calibri" pitchFamily="34" charset="0"/>
              </a:rPr>
              <a:t>ju</a:t>
            </a:r>
            <a:r>
              <a:rPr lang="vi-VN" sz="2800" dirty="0">
                <a:latin typeface="Calibri" pitchFamily="34" charset="0"/>
              </a:rPr>
              <a:t> vrste i </a:t>
            </a:r>
            <a:r>
              <a:rPr lang="hr-HR" sz="2800" dirty="0">
                <a:latin typeface="Calibri" pitchFamily="34" charset="0"/>
              </a:rPr>
              <a:t>razine </a:t>
            </a:r>
            <a:r>
              <a:rPr lang="vi-VN" sz="2800" dirty="0">
                <a:latin typeface="Calibri" pitchFamily="34" charset="0"/>
              </a:rPr>
              <a:t>osposobljenosti učenika </a:t>
            </a:r>
            <a:r>
              <a:rPr lang="hr-HR" sz="2800" dirty="0">
                <a:latin typeface="Calibri" pitchFamily="34" charset="0"/>
              </a:rPr>
              <a:t>na</a:t>
            </a:r>
            <a:r>
              <a:rPr lang="vi-VN" sz="2800" dirty="0">
                <a:latin typeface="Calibri" pitchFamily="34" charset="0"/>
              </a:rPr>
              <a:t> određenom uzrastu u okviru </a:t>
            </a:r>
            <a:r>
              <a:rPr lang="hr-HR" sz="2800" dirty="0">
                <a:latin typeface="Calibri" pitchFamily="34" charset="0"/>
              </a:rPr>
              <a:t>nastavnog</a:t>
            </a:r>
            <a:r>
              <a:rPr lang="vi-VN" sz="2800" dirty="0">
                <a:latin typeface="Calibri" pitchFamily="34" charset="0"/>
              </a:rPr>
              <a:t> predmeta na kraju određenog nastavnog ciklusa</a:t>
            </a:r>
            <a:endParaRPr lang="en-US" sz="2800" dirty="0">
              <a:latin typeface="Calibri" pitchFamily="34" charset="0"/>
            </a:endParaRPr>
          </a:p>
          <a:p>
            <a:pPr>
              <a:buFontTx/>
              <a:buNone/>
            </a:pPr>
            <a:endParaRPr lang="hr-HR" dirty="0">
              <a:latin typeface="Calibri" pitchFamily="34" charset="0"/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143000" y="2819400"/>
            <a:ext cx="7381875" cy="3352800"/>
            <a:chOff x="2922" y="7092"/>
            <a:chExt cx="7200" cy="2932"/>
          </a:xfrm>
        </p:grpSpPr>
        <p:sp>
          <p:nvSpPr>
            <p:cNvPr id="8" name="AutoShape 5"/>
            <p:cNvSpPr>
              <a:spLocks noChangeAspect="1" noChangeArrowheads="1"/>
            </p:cNvSpPr>
            <p:nvPr/>
          </p:nvSpPr>
          <p:spPr bwMode="auto">
            <a:xfrm>
              <a:off x="2922" y="7092"/>
              <a:ext cx="7200" cy="2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2922" y="7555"/>
              <a:ext cx="1800" cy="123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r-Latn-CS" sz="1200" dirty="0">
                <a:latin typeface="Arial" charset="0"/>
              </a:endParaRPr>
            </a:p>
            <a:p>
              <a:r>
                <a:rPr lang="bs-Latn-BA" sz="1200" b="1" dirty="0">
                  <a:latin typeface="Times New Roman" pitchFamily="18" charset="0"/>
                </a:rPr>
                <a:t>CILJEV</a:t>
              </a:r>
              <a:r>
                <a:rPr lang="en-US" sz="1200" b="1" dirty="0">
                  <a:latin typeface="Times New Roman" pitchFamily="18" charset="0"/>
                </a:rPr>
                <a:t>I</a:t>
              </a:r>
              <a:r>
                <a:rPr lang="sr-Cyrl-CS" sz="1200" b="1" dirty="0">
                  <a:latin typeface="Times New Roman" pitchFamily="18" charset="0"/>
                </a:rPr>
                <a:t> 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4722" y="8172"/>
              <a:ext cx="300" cy="154"/>
            </a:xfrm>
            <a:prstGeom prst="rightArrow">
              <a:avLst>
                <a:gd name="adj1" fmla="val 50000"/>
                <a:gd name="adj2" fmla="val 4870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7722" y="7555"/>
              <a:ext cx="1800" cy="123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r-Latn-CS" sz="1200" dirty="0">
                <a:latin typeface="Arial" charset="0"/>
              </a:endParaRPr>
            </a:p>
            <a:p>
              <a:r>
                <a:rPr lang="sr-Latn-CS" sz="1400" b="1" dirty="0">
                  <a:latin typeface="Arial" charset="0"/>
                </a:rPr>
                <a:t> sadržaj i aktivnosti učenika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7422" y="8172"/>
              <a:ext cx="300" cy="154"/>
            </a:xfrm>
            <a:prstGeom prst="rightArrow">
              <a:avLst>
                <a:gd name="adj1" fmla="val 50000"/>
                <a:gd name="adj2" fmla="val 4870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7122" y="9098"/>
              <a:ext cx="2100" cy="772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bs-Latn-BA" sz="1100" b="1" dirty="0">
                  <a:latin typeface="Times New Roman" pitchFamily="18" charset="0"/>
                </a:rPr>
                <a:t>PROCES NASTAVE/UČENJA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>
              <a:off x="9222" y="8326"/>
              <a:ext cx="750" cy="1080"/>
            </a:xfrm>
            <a:prstGeom prst="curvedLeftArrow">
              <a:avLst>
                <a:gd name="adj1" fmla="val 28800"/>
                <a:gd name="adj2" fmla="val 576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Flowchart: Process 3"/>
          <p:cNvSpPr/>
          <p:nvPr/>
        </p:nvSpPr>
        <p:spPr>
          <a:xfrm>
            <a:off x="3563888" y="3429000"/>
            <a:ext cx="1944216" cy="13261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Ishodi učenja</a:t>
            </a:r>
          </a:p>
        </p:txBody>
      </p:sp>
    </p:spTree>
    <p:extLst>
      <p:ext uri="{BB962C8B-B14F-4D97-AF65-F5344CB8AC3E}">
        <p14:creationId xmlns:p14="http://schemas.microsoft.com/office/powerpoint/2010/main" val="27655753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580471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Karakteristike ishoda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prethodnog</a:t>
            </a:r>
            <a:r>
              <a:rPr lang="en-US" sz="2800" dirty="0"/>
              <a:t> </a:t>
            </a:r>
            <a:r>
              <a:rPr lang="en-US" sz="2800" dirty="0" err="1"/>
              <a:t>grafikona</a:t>
            </a:r>
            <a:r>
              <a:rPr lang="en-US" sz="2800" dirty="0"/>
              <a:t> </a:t>
            </a:r>
            <a:r>
              <a:rPr lang="en-US" sz="2800" dirty="0" err="1"/>
              <a:t>slijede</a:t>
            </a:r>
            <a:r>
              <a:rPr lang="en-US" sz="2800" dirty="0"/>
              <a:t> </a:t>
            </a:r>
            <a:r>
              <a:rPr lang="en-US" sz="2800" dirty="0" err="1"/>
              <a:t>dvije</a:t>
            </a:r>
            <a:r>
              <a:rPr lang="en-US" sz="2800" dirty="0"/>
              <a:t> </a:t>
            </a:r>
            <a:r>
              <a:rPr lang="en-US" sz="2800" dirty="0" err="1"/>
              <a:t>ključne</a:t>
            </a:r>
            <a:r>
              <a:rPr lang="bs-Cyrl-BA" sz="2800" dirty="0"/>
              <a:t> </a:t>
            </a:r>
            <a:r>
              <a:rPr lang="en-US" sz="2800" dirty="0" err="1"/>
              <a:t>karakteristike</a:t>
            </a:r>
            <a:r>
              <a:rPr lang="en-US" sz="2800" dirty="0"/>
              <a:t> </a:t>
            </a:r>
            <a:r>
              <a:rPr lang="en-US" sz="2800" dirty="0" err="1"/>
              <a:t>ishoda</a:t>
            </a:r>
            <a:r>
              <a:rPr lang="en-US" sz="2800" dirty="0"/>
              <a:t>: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n-US" sz="28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 err="1"/>
              <a:t>Ishodi</a:t>
            </a:r>
            <a:r>
              <a:rPr lang="en-US" sz="2800" dirty="0"/>
              <a:t> </a:t>
            </a:r>
            <a:r>
              <a:rPr lang="en-US" sz="2800" dirty="0" err="1"/>
              <a:t>oblikuju</a:t>
            </a:r>
            <a:r>
              <a:rPr lang="en-US" sz="2800" dirty="0"/>
              <a:t> </a:t>
            </a:r>
            <a:r>
              <a:rPr lang="en-US" sz="2800" dirty="0" err="1"/>
              <a:t>proces</a:t>
            </a:r>
            <a:r>
              <a:rPr lang="en-US" sz="2800" dirty="0"/>
              <a:t> </a:t>
            </a:r>
            <a:r>
              <a:rPr lang="en-US" sz="2800" dirty="0" err="1"/>
              <a:t>nastave</a:t>
            </a:r>
            <a:r>
              <a:rPr lang="en-US" sz="2800" dirty="0"/>
              <a:t>/</a:t>
            </a:r>
            <a:r>
              <a:rPr lang="en-US" sz="2800" dirty="0" err="1"/>
              <a:t>učenja</a:t>
            </a:r>
            <a:r>
              <a:rPr lang="en-US" sz="2800" dirty="0"/>
              <a:t>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dirty="0" err="1"/>
              <a:t>Ishodi</a:t>
            </a:r>
            <a:r>
              <a:rPr lang="en-US" sz="2800" dirty="0"/>
              <a:t> </a:t>
            </a:r>
            <a:r>
              <a:rPr lang="en-US" sz="2800" dirty="0" err="1"/>
              <a:t>moraju</a:t>
            </a:r>
            <a:r>
              <a:rPr lang="en-US" sz="2800" dirty="0"/>
              <a:t> </a:t>
            </a:r>
            <a:r>
              <a:rPr lang="en-US" sz="2800" dirty="0" err="1"/>
              <a:t>odslikavati</a:t>
            </a:r>
            <a:r>
              <a:rPr lang="en-US" sz="2800" dirty="0"/>
              <a:t> </a:t>
            </a:r>
            <a:r>
              <a:rPr lang="en-US" sz="2800" dirty="0" err="1"/>
              <a:t>specifičnu</a:t>
            </a:r>
            <a:r>
              <a:rPr lang="en-US" sz="2800" dirty="0"/>
              <a:t> </a:t>
            </a:r>
            <a:r>
              <a:rPr lang="en-US" sz="2800" dirty="0" err="1"/>
              <a:t>prirodu</a:t>
            </a:r>
            <a:r>
              <a:rPr lang="en-US" sz="2800" dirty="0"/>
              <a:t>, </a:t>
            </a:r>
            <a:r>
              <a:rPr lang="en-US" sz="2800" dirty="0" err="1"/>
              <a:t>specifičan</a:t>
            </a:r>
            <a:r>
              <a:rPr lang="en-US" sz="2800" dirty="0"/>
              <a:t> duh </a:t>
            </a:r>
            <a:r>
              <a:rPr lang="hr-HR" sz="2800" dirty="0"/>
              <a:t>povijesti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hr-HR" sz="2800" dirty="0"/>
              <a:t>znanstvene</a:t>
            </a:r>
            <a:r>
              <a:rPr lang="en-US" sz="2800" dirty="0"/>
              <a:t> discipline. </a:t>
            </a:r>
            <a:r>
              <a:rPr lang="sr-Cyrl-CS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557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270307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1560" y="2132856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bs-Latn-BA" sz="2800" b="1" dirty="0"/>
              <a:t>Ishodi učenja </a:t>
            </a:r>
            <a:r>
              <a:rPr lang="bs-Latn-BA" sz="2800" dirty="0"/>
              <a:t>su skup znanja, vještina i sposobnosti koje govore što učenik treba znati, razumijeti ili biti sposoban raditi nakon završetka obrazovnog procesa.</a:t>
            </a:r>
          </a:p>
          <a:p>
            <a:r>
              <a:rPr lang="bs-Latn-BA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17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57152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57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r-HR" dirty="0"/>
          </a:p>
          <a:p>
            <a:r>
              <a:rPr lang="hr-HR" dirty="0"/>
              <a:t>Organizacija tablica za </a:t>
            </a:r>
          </a:p>
          <a:p>
            <a:r>
              <a:rPr lang="hr-HR" dirty="0"/>
              <a:t>prikazivanje ishoda učenja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9580" y="2564904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err="1"/>
              <a:t>Ishodi</a:t>
            </a:r>
            <a:r>
              <a:rPr lang="en-US" sz="2800" dirty="0"/>
              <a:t> </a:t>
            </a:r>
            <a:r>
              <a:rPr lang="en-US" sz="2800" dirty="0" err="1"/>
              <a:t>nastave</a:t>
            </a:r>
            <a:r>
              <a:rPr lang="en-US" sz="2800" dirty="0"/>
              <a:t> </a:t>
            </a:r>
            <a:r>
              <a:rPr lang="hr-HR" sz="2800" dirty="0"/>
              <a:t>povijesti</a:t>
            </a:r>
            <a:r>
              <a:rPr lang="en-US" sz="2800" dirty="0"/>
              <a:t> </a:t>
            </a:r>
            <a:r>
              <a:rPr lang="hr-HR" sz="2800" dirty="0"/>
              <a:t>urađeni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u </a:t>
            </a:r>
            <a:r>
              <a:rPr lang="en-US" sz="2800" dirty="0" err="1"/>
              <a:t>četiri</a:t>
            </a:r>
            <a:r>
              <a:rPr lang="en-US" sz="2800" dirty="0"/>
              <a:t> tab</a:t>
            </a:r>
            <a:r>
              <a:rPr lang="hr-HR" sz="2800" dirty="0"/>
              <a:t>lice</a:t>
            </a:r>
            <a:r>
              <a:rPr lang="en-US" sz="2800" dirty="0"/>
              <a:t>. </a:t>
            </a:r>
            <a:r>
              <a:rPr lang="en-US" sz="2800" dirty="0" err="1"/>
              <a:t>Svaka</a:t>
            </a:r>
            <a:r>
              <a:rPr lang="en-US" sz="2800" dirty="0"/>
              <a:t> </a:t>
            </a:r>
            <a:r>
              <a:rPr lang="en-US" sz="2800" dirty="0" err="1"/>
              <a:t>od</a:t>
            </a:r>
            <a:r>
              <a:rPr lang="en-US" sz="2800" dirty="0"/>
              <a:t> tab</a:t>
            </a:r>
            <a:r>
              <a:rPr lang="hr-HR" sz="2800" dirty="0"/>
              <a:t>lica</a:t>
            </a:r>
            <a:r>
              <a:rPr lang="en-US" sz="2800" dirty="0"/>
              <a:t> </a:t>
            </a:r>
            <a:r>
              <a:rPr lang="en-US" sz="2800" dirty="0" err="1"/>
              <a:t>prikazuje</a:t>
            </a:r>
            <a:r>
              <a:rPr lang="en-US" sz="2800" dirty="0"/>
              <a:t> </a:t>
            </a:r>
            <a:r>
              <a:rPr lang="en-US" sz="2800" dirty="0" err="1"/>
              <a:t>jed</a:t>
            </a:r>
            <a:r>
              <a:rPr lang="hr-HR" sz="2800" dirty="0"/>
              <a:t>nu oblast</a:t>
            </a:r>
            <a:r>
              <a:rPr lang="en-US" sz="2800" dirty="0"/>
              <a:t>: </a:t>
            </a:r>
          </a:p>
          <a:p>
            <a:pPr marL="533400" indent="-533400">
              <a:buFont typeface="Wingdings" pitchFamily="2" charset="2"/>
              <a:buAutoNum type="arabicParenBoth"/>
            </a:pPr>
            <a:endParaRPr lang="en-US" sz="2800" dirty="0"/>
          </a:p>
          <a:p>
            <a:pPr marL="533400" indent="-533400">
              <a:buFont typeface="Wingdings" pitchFamily="2" charset="2"/>
              <a:buAutoNum type="arabicParenBoth"/>
            </a:pPr>
            <a:r>
              <a:rPr lang="hr-HR" sz="2800" dirty="0"/>
              <a:t>povijesni</a:t>
            </a:r>
            <a:r>
              <a:rPr lang="en-US" sz="2800" dirty="0"/>
              <a:t> </a:t>
            </a:r>
            <a:r>
              <a:rPr lang="en-US" sz="2800" dirty="0" err="1"/>
              <a:t>izvori</a:t>
            </a:r>
            <a:r>
              <a:rPr lang="en-US" sz="2800" dirty="0"/>
              <a:t> i </a:t>
            </a:r>
            <a:r>
              <a:rPr lang="en-US" sz="2800" dirty="0" err="1"/>
              <a:t>proučavanje</a:t>
            </a:r>
            <a:r>
              <a:rPr lang="en-US" sz="2800" dirty="0"/>
              <a:t> </a:t>
            </a:r>
            <a:r>
              <a:rPr lang="hr-HR" sz="2800" dirty="0"/>
              <a:t>povijesti</a:t>
            </a:r>
            <a:r>
              <a:rPr lang="en-US" sz="2800" dirty="0"/>
              <a:t>; </a:t>
            </a:r>
          </a:p>
          <a:p>
            <a:pPr marL="533400" indent="-533400">
              <a:buFont typeface="Wingdings" pitchFamily="2" charset="2"/>
              <a:buAutoNum type="arabicParenBoth"/>
            </a:pPr>
            <a:r>
              <a:rPr lang="hr-HR" sz="2800" dirty="0"/>
              <a:t>povijesno</a:t>
            </a:r>
            <a:r>
              <a:rPr lang="en-US" sz="2800" dirty="0"/>
              <a:t> </a:t>
            </a:r>
            <a:r>
              <a:rPr lang="en-US" sz="2800" dirty="0" err="1"/>
              <a:t>vrijeme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hr-HR" sz="2800" dirty="0" err="1"/>
              <a:t>k</a:t>
            </a:r>
            <a:r>
              <a:rPr lang="en-US" sz="2800" dirty="0" err="1"/>
              <a:t>ronologija</a:t>
            </a:r>
            <a:r>
              <a:rPr lang="en-US" sz="2800" dirty="0"/>
              <a:t>; </a:t>
            </a:r>
          </a:p>
          <a:p>
            <a:pPr marL="533400" indent="-533400">
              <a:buFont typeface="Wingdings" pitchFamily="2" charset="2"/>
              <a:buAutoNum type="arabicParenBoth"/>
            </a:pPr>
            <a:r>
              <a:rPr lang="en-US" sz="2800" dirty="0" err="1"/>
              <a:t>kontinuitet</a:t>
            </a:r>
            <a:r>
              <a:rPr lang="en-US" sz="2800" dirty="0"/>
              <a:t> - </a:t>
            </a:r>
            <a:r>
              <a:rPr lang="en-US" sz="2800" dirty="0" err="1"/>
              <a:t>promjena</a:t>
            </a:r>
            <a:r>
              <a:rPr lang="en-US" sz="2800" dirty="0"/>
              <a:t>;</a:t>
            </a:r>
          </a:p>
          <a:p>
            <a:pPr marL="533400" indent="-533400">
              <a:buFont typeface="Wingdings" pitchFamily="2" charset="2"/>
              <a:buAutoNum type="arabicParenBoth"/>
            </a:pPr>
            <a:r>
              <a:rPr lang="en-US" sz="2800" dirty="0" err="1"/>
              <a:t>uzročno-posljedični</a:t>
            </a:r>
            <a:r>
              <a:rPr lang="en-US" sz="2800" dirty="0"/>
              <a:t> </a:t>
            </a:r>
            <a:r>
              <a:rPr lang="en-US" sz="2800" dirty="0" err="1"/>
              <a:t>odnosi</a:t>
            </a:r>
            <a:r>
              <a:rPr lang="en-US" sz="2800" dirty="0"/>
              <a:t>. </a:t>
            </a:r>
          </a:p>
          <a:p>
            <a:pPr marL="533400" indent="-533400">
              <a:buFont typeface="Wingdings" pitchFamily="2" charset="2"/>
              <a:buAutoNum type="arabicParenBoth"/>
            </a:pPr>
            <a:endParaRPr lang="sr-Cyrl-CS" sz="2800" dirty="0"/>
          </a:p>
        </p:txBody>
      </p:sp>
    </p:spTree>
    <p:extLst>
      <p:ext uri="{BB962C8B-B14F-4D97-AF65-F5344CB8AC3E}">
        <p14:creationId xmlns:p14="http://schemas.microsoft.com/office/powerpoint/2010/main" val="11355099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201749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Organizacija tablica za prikazivanje ishoda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sz="2800" dirty="0" err="1"/>
              <a:t>Svaka</a:t>
            </a:r>
            <a:r>
              <a:rPr lang="en-US" sz="2800" dirty="0"/>
              <a:t> tab</a:t>
            </a:r>
            <a:r>
              <a:rPr lang="hr-HR" sz="2800" dirty="0"/>
              <a:t>lica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istu</a:t>
            </a:r>
            <a:r>
              <a:rPr lang="en-US" sz="2800" dirty="0"/>
              <a:t> </a:t>
            </a:r>
            <a:r>
              <a:rPr lang="en-US" sz="2800" dirty="0" err="1"/>
              <a:t>strukturu</a:t>
            </a:r>
            <a:r>
              <a:rPr lang="en-US" sz="2800" dirty="0"/>
              <a:t>, </a:t>
            </a:r>
            <a:r>
              <a:rPr lang="en-US" sz="2800" dirty="0" err="1"/>
              <a:t>tj</a:t>
            </a:r>
            <a:r>
              <a:rPr lang="en-US" sz="2800" dirty="0"/>
              <a:t>. </a:t>
            </a:r>
            <a:r>
              <a:rPr lang="en-US" sz="2800" dirty="0" err="1"/>
              <a:t>sadrži</a:t>
            </a:r>
            <a:r>
              <a:rPr lang="en-US" sz="2800" dirty="0"/>
              <a:t> </a:t>
            </a:r>
            <a:r>
              <a:rPr lang="en-US" sz="2800" dirty="0" err="1"/>
              <a:t>četiri</a:t>
            </a:r>
            <a:r>
              <a:rPr lang="en-US" sz="2800" dirty="0"/>
              <a:t> </a:t>
            </a:r>
            <a:r>
              <a:rPr lang="en-US" sz="2800" dirty="0" err="1"/>
              <a:t>cjeline</a:t>
            </a:r>
            <a:r>
              <a:rPr lang="en-US" sz="2800" dirty="0"/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hr-BA" sz="2800" dirty="0"/>
              <a:t>1. </a:t>
            </a:r>
            <a:r>
              <a:rPr lang="hr-BA" sz="2800" b="1" dirty="0"/>
              <a:t>Oblasti;</a:t>
            </a:r>
            <a:endParaRPr lang="en-US" sz="2800" b="1" dirty="0"/>
          </a:p>
          <a:p>
            <a:pPr>
              <a:lnSpc>
                <a:spcPct val="90000"/>
              </a:lnSpc>
              <a:buNone/>
            </a:pPr>
            <a:r>
              <a:rPr lang="hr-BA" sz="2800" dirty="0"/>
              <a:t>2</a:t>
            </a:r>
            <a:r>
              <a:rPr lang="en-US" sz="2800" dirty="0"/>
              <a:t>. </a:t>
            </a:r>
            <a:r>
              <a:rPr lang="en-US" sz="2800" b="1" dirty="0" err="1"/>
              <a:t>komponent</a:t>
            </a:r>
            <a:r>
              <a:rPr lang="hr-BA" sz="2800" b="1" dirty="0"/>
              <a:t>e</a:t>
            </a:r>
            <a:r>
              <a:rPr lang="en-US" sz="2800" dirty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hr-BA" sz="2800" dirty="0"/>
              <a:t>3</a:t>
            </a:r>
            <a:r>
              <a:rPr lang="en-US" sz="2800" dirty="0"/>
              <a:t>. </a:t>
            </a:r>
            <a:r>
              <a:rPr lang="en-US" sz="2800" b="1" dirty="0"/>
              <a:t>op</a:t>
            </a:r>
            <a:r>
              <a:rPr lang="hr-HR" sz="2800" b="1" dirty="0"/>
              <a:t>ć</a:t>
            </a:r>
            <a:r>
              <a:rPr lang="en-US" sz="2800" b="1" dirty="0"/>
              <a:t>e </a:t>
            </a:r>
            <a:r>
              <a:rPr lang="en-US" sz="2800" b="1" dirty="0" err="1"/>
              <a:t>ishode</a:t>
            </a:r>
            <a:r>
              <a:rPr lang="en-US" sz="2800" b="1" dirty="0"/>
              <a:t> </a:t>
            </a:r>
            <a:r>
              <a:rPr lang="en-US" sz="2800" dirty="0"/>
              <a:t>za </a:t>
            </a:r>
            <a:r>
              <a:rPr lang="hr-HR" sz="2800" dirty="0"/>
              <a:t>određeni</a:t>
            </a:r>
            <a:r>
              <a:rPr lang="en-US" sz="2800" dirty="0"/>
              <a:t> </a:t>
            </a:r>
            <a:r>
              <a:rPr lang="en-US" sz="2800" dirty="0" err="1"/>
              <a:t>metapojam</a:t>
            </a:r>
            <a:r>
              <a:rPr lang="en-US" sz="2800" dirty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hr-BA" sz="2800" dirty="0"/>
              <a:t>4</a:t>
            </a:r>
            <a:r>
              <a:rPr lang="en-US" sz="2800" dirty="0"/>
              <a:t>. </a:t>
            </a:r>
            <a:r>
              <a:rPr lang="en-US" sz="2800" b="1" dirty="0" err="1"/>
              <a:t>specifične</a:t>
            </a:r>
            <a:r>
              <a:rPr lang="en-US" sz="2800" b="1" dirty="0"/>
              <a:t> </a:t>
            </a:r>
            <a:r>
              <a:rPr lang="en-US" sz="2800" b="1" dirty="0" err="1"/>
              <a:t>pokazatelje</a:t>
            </a:r>
            <a:r>
              <a:rPr lang="en-US" sz="2800" b="1" dirty="0"/>
              <a:t> </a:t>
            </a:r>
            <a:r>
              <a:rPr lang="en-US" sz="2800" dirty="0" err="1"/>
              <a:t>tih</a:t>
            </a:r>
            <a:r>
              <a:rPr lang="en-US" sz="2800" dirty="0"/>
              <a:t> op</a:t>
            </a:r>
            <a:r>
              <a:rPr lang="hr-HR" sz="2800" dirty="0"/>
              <a:t>ć</a:t>
            </a:r>
            <a:r>
              <a:rPr lang="en-US" sz="2800" dirty="0" err="1"/>
              <a:t>ih</a:t>
            </a:r>
            <a:r>
              <a:rPr lang="en-US" sz="2800" dirty="0"/>
              <a:t> </a:t>
            </a:r>
            <a:r>
              <a:rPr lang="en-US" sz="2800" dirty="0" err="1"/>
              <a:t>ishoda</a:t>
            </a:r>
            <a:r>
              <a:rPr lang="en-US" sz="2800" dirty="0"/>
              <a:t> (</a:t>
            </a:r>
            <a:r>
              <a:rPr lang="en-US" sz="2800" dirty="0" err="1"/>
              <a:t>prva</a:t>
            </a:r>
            <a:r>
              <a:rPr lang="en-US" sz="2800" dirty="0"/>
              <a:t> </a:t>
            </a:r>
            <a:r>
              <a:rPr lang="en-US" sz="2800" dirty="0" err="1"/>
              <a:t>kolona</a:t>
            </a:r>
            <a:r>
              <a:rPr lang="en-US" sz="2800" dirty="0"/>
              <a:t> s </a:t>
            </a:r>
            <a:r>
              <a:rPr lang="en-US" sz="2800" dirty="0" err="1"/>
              <a:t>lijeve</a:t>
            </a:r>
            <a:r>
              <a:rPr lang="en-US" sz="2800" dirty="0"/>
              <a:t> </a:t>
            </a:r>
            <a:r>
              <a:rPr lang="en-US" sz="2800" dirty="0" err="1"/>
              <a:t>strane</a:t>
            </a:r>
            <a:r>
              <a:rPr lang="en-US" sz="2800" dirty="0"/>
              <a:t>);</a:t>
            </a:r>
          </a:p>
          <a:p>
            <a:pPr>
              <a:lnSpc>
                <a:spcPct val="90000"/>
              </a:lnSpc>
              <a:buNone/>
            </a:pPr>
            <a:r>
              <a:rPr lang="hr-BA" sz="2800" b="1" dirty="0"/>
              <a:t>   </a:t>
            </a:r>
            <a:r>
              <a:rPr lang="hr-HR" sz="2800" b="1" dirty="0"/>
              <a:t>polja</a:t>
            </a:r>
            <a:r>
              <a:rPr lang="en-US" sz="2800" b="1" dirty="0"/>
              <a:t> s</a:t>
            </a:r>
            <a:r>
              <a:rPr lang="hr-HR" sz="2800" b="1" dirty="0"/>
              <a:t> pokazateljima</a:t>
            </a:r>
            <a:r>
              <a:rPr lang="en-US" sz="2800" dirty="0"/>
              <a:t>– </a:t>
            </a:r>
            <a:r>
              <a:rPr lang="en-US" sz="2800" dirty="0" err="1"/>
              <a:t>koj</a:t>
            </a:r>
            <a:r>
              <a:rPr lang="hr-HR" sz="2800" dirty="0"/>
              <a:t>a prate uzrast učenika </a:t>
            </a:r>
            <a:r>
              <a:rPr lang="en-US" sz="2800" dirty="0"/>
              <a:t> (VI</a:t>
            </a:r>
            <a:r>
              <a:rPr lang="hr-HR" sz="2800" dirty="0"/>
              <a:t>.</a:t>
            </a:r>
            <a:r>
              <a:rPr lang="en-US" sz="2800" dirty="0"/>
              <a:t> – </a:t>
            </a:r>
            <a:r>
              <a:rPr lang="hr-HR" sz="2800" dirty="0"/>
              <a:t>do kraja srednjoškolskog OO</a:t>
            </a:r>
            <a:r>
              <a:rPr lang="en-US" sz="2800" dirty="0"/>
              <a:t>).</a:t>
            </a:r>
            <a:r>
              <a:rPr lang="hr-HR" sz="2800" b="1" dirty="0"/>
              <a:t> (uključene kompetencije)</a:t>
            </a:r>
            <a:endParaRPr lang="en-US" sz="2800" dirty="0"/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5509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563945"/>
              </p:ext>
            </p:extLst>
          </p:nvPr>
        </p:nvGraphicFramePr>
        <p:xfrm>
          <a:off x="179512" y="188641"/>
          <a:ext cx="8856986" cy="6217192"/>
        </p:xfrm>
        <a:graphic>
          <a:graphicData uri="http://schemas.openxmlformats.org/drawingml/2006/table">
            <a:tbl>
              <a:tblPr/>
              <a:tblGrid>
                <a:gridCol w="1476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5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6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5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1668">
                <a:tc gridSpan="6"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hr-BA" sz="9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OBLAST 1: POVIJESNI IZVORI I PROUČAVANJE POVIJESTI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668">
                <a:tc gridSpan="6"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hr-BA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 Ishodi učenja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3013">
                <a:tc gridSpan="6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Provodi školska istraživanja, kako bi ispitao prošlost i sadašnjost.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Pokazuje drugima povijesno znanje i razumijevanje.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Tumači prošlost temeljem didaktički oblikovanih povijesnih izvora i razumije što sve može utjecati na pisanje povijesti; otkriva različita povijesna gledišta na povijesne događaje i određuje kontekst u kojemu su ta gledišta nastala (kritičko mišljenje).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668">
                <a:tc gridSpan="6"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hr-BA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Pokazatelji sukladni uzrastu za: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5"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Komponente: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Kraj 6. razreda 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(11, 12 god.)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Kraj 7. razreda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(12, 13 god.)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Kraj 8. razreda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(13, 14 god.)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Kraj devetogodišnjega obrazovanja i odgoja (14, 15 god.)  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Kraj srednjoškolskoga odgoja i obrazovanja</a:t>
                      </a:r>
                      <a:b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</a:br>
                      <a:r>
                        <a:rPr lang="sr-Latn-CS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(18, 19 god.)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0483"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Poznavanje i pronalaženje povijesnih izvora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1.1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Razlikuje vrste povijesnih izvora, njihovu podjelu i vrijednost.</a:t>
                      </a: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BA" sz="9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MS Mincho"/>
                          <a:cs typeface="Arial"/>
                        </a:rPr>
                        <a:t>(učiti kako učiti)</a:t>
                      </a:r>
                      <a:endParaRPr lang="hr-HR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1.1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Razlikuje vrste povijesnih izvora, njihovu podjelu i tumači kriterij podjele.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1.1</a:t>
                      </a:r>
                      <a:b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</a:b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Odabire i određuje različite povijesne ili arheološke izvore važne za proučavanje određene teme.  </a:t>
                      </a: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hr-BA" sz="900" b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(Kreativno-produktivna kompetencija)</a:t>
                      </a:r>
                      <a:endParaRPr lang="hr-HR" sz="9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1.1</a:t>
                      </a:r>
                      <a:b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</a:b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Proučava određenu temu, postavlja ključna pitanja i određuje različite odgovarajuće izvore u svrhu istraživanja teme. 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1.1. 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Proučava određenu temu, postavlja ključna pitanja, procjenjuje različite izvore i daje kritički osvrt.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3687">
                <a:tc>
                  <a:txBody>
                    <a:bodyPr/>
                    <a:lstStyle/>
                    <a:p>
                      <a:pPr indent="-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i="1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b="1">
                          <a:effectLst/>
                          <a:latin typeface="Calibri"/>
                          <a:ea typeface="Times New Roman"/>
                          <a:cs typeface="Arial"/>
                        </a:rPr>
                        <a:t>Rad s s povijesnim izvorima:</a:t>
                      </a: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 postavljanje pitanja o izvorima, pronalaženje podataka na temelju povijesnih izvora, organiziranje, analiziranje i sinteza podataka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1.2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Bilježi odgovarajuće podatke  sa svrhom iz ponuđenih izvora.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1.2 </a:t>
                      </a:r>
                      <a:b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</a:b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Pronalazi podatke iz jednostavnih grafičkih i statističkih izvora (npr. tablica, grafikona, grafičkih prikaza).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1.2 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Razlikuje prednosti i nedostatke raznih povijesnih izvora, npr. tko je napravio povijesni izvor i koje mu je podrijetlo?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1.2 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Prikuplja podatke iz određenih didaktički oblikovanih izvora kako bi ispitao prošlost.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1.3 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>
                          <a:effectLst/>
                          <a:latin typeface="Calibri"/>
                          <a:ea typeface="Times New Roman"/>
                          <a:cs typeface="Arial"/>
                        </a:rPr>
                        <a:t>Utvrđuje važnost povijesnih izvora (obrazlaže prednosti i nedostatke) i donosi zaključke o prošlosti.</a:t>
                      </a:r>
                      <a:endParaRPr lang="hr-HR" sz="100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tc>
                  <a:txBody>
                    <a:bodyPr/>
                    <a:lstStyle/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1.2 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Prikuplja podatke iz određenih povijesnih izvora, analizira ih i na osnovu toga donosi zaključke o prošlosti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  <a:p>
                      <a:pPr indent="-269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BA" sz="9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hr-HR" sz="1000" dirty="0">
                        <a:effectLst/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L="60839" marR="60839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6DC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533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Ishodi učenja-promjena obrazovne paradigme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682602"/>
              </p:ext>
            </p:extLst>
          </p:nvPr>
        </p:nvGraphicFramePr>
        <p:xfrm>
          <a:off x="1943100" y="2133600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9502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sz="3600" i="1" dirty="0"/>
            </a:br>
            <a:br>
              <a:rPr lang="hr-HR" sz="3600" i="1" dirty="0"/>
            </a:br>
            <a:br>
              <a:rPr lang="hr-HR" sz="3600" i="1" dirty="0"/>
            </a:br>
            <a:r>
              <a:rPr lang="hr-HR" sz="2000" i="1" dirty="0"/>
              <a:t>Ishodi učenja-promjena obrazovne paradigme</a:t>
            </a:r>
            <a:endParaRPr lang="hr-H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r-HR" dirty="0"/>
          </a:p>
          <a:p>
            <a:pPr algn="ctr"/>
            <a:endParaRPr lang="hr-HR" dirty="0"/>
          </a:p>
          <a:p>
            <a:pPr algn="ctr"/>
            <a:endParaRPr lang="hr-HR" dirty="0"/>
          </a:p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dirty="0"/>
              <a:t>Hvala na pozornosti!</a:t>
            </a:r>
          </a:p>
        </p:txBody>
      </p:sp>
    </p:spTree>
    <p:extLst>
      <p:ext uri="{BB962C8B-B14F-4D97-AF65-F5344CB8AC3E}">
        <p14:creationId xmlns:p14="http://schemas.microsoft.com/office/powerpoint/2010/main" val="318534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806034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200" dirty="0">
                          <a:effectLst/>
                        </a:rPr>
                        <a:t>2013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1560" y="155679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s-Latn-BA" sz="28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bs-Latn-BA" sz="2800" b="1" dirty="0"/>
              <a:t>Ishodi učenja </a:t>
            </a:r>
            <a:r>
              <a:rPr lang="bs-Latn-BA" sz="2800" dirty="0"/>
              <a:t>su iskazi </a:t>
            </a:r>
            <a:r>
              <a:rPr lang="bs-Latn-BA" sz="2800" b="1" dirty="0"/>
              <a:t>očekivanih</a:t>
            </a:r>
            <a:r>
              <a:rPr lang="bs-Latn-BA" sz="2800" dirty="0"/>
              <a:t> učeničkih znanja, sposobnosti razumijevanja i/ili sposobnosti koje bi učenik trebao moći demonstrirati nakon završetka procesa učenja, te opis posebnih intelektualnih i praktičnih vještina stečenih ili demonstriranih uspješnim završetkom nastavne jedinice, programa ili školovanja.</a:t>
            </a:r>
          </a:p>
          <a:p>
            <a:endParaRPr lang="bs-Latn-BA" sz="2800" dirty="0"/>
          </a:p>
        </p:txBody>
      </p:sp>
    </p:spTree>
    <p:extLst>
      <p:ext uri="{BB962C8B-B14F-4D97-AF65-F5344CB8AC3E}">
        <p14:creationId xmlns:p14="http://schemas.microsoft.com/office/powerpoint/2010/main" val="23211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751038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1560" y="1556792"/>
            <a:ext cx="7920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bs-Latn-BA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bs-Latn-BA" sz="2800" b="1" dirty="0"/>
              <a:t>Ishodi učenja </a:t>
            </a:r>
            <a:r>
              <a:rPr lang="hr-HR" sz="2800" dirty="0"/>
              <a:t>iskazuju se aktivnim glagolima u prezentu  koji izražavaju učeničku aktivnost.</a:t>
            </a:r>
          </a:p>
        </p:txBody>
      </p:sp>
    </p:spTree>
    <p:extLst>
      <p:ext uri="{BB962C8B-B14F-4D97-AF65-F5344CB8AC3E}">
        <p14:creationId xmlns:p14="http://schemas.microsoft.com/office/powerpoint/2010/main" val="232117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785124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1560" y="1556792"/>
            <a:ext cx="79208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s-Latn-BA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bs-Latn-BA" sz="2800" b="1" dirty="0"/>
              <a:t>Ishodi učenja </a:t>
            </a:r>
            <a:r>
              <a:rPr lang="bs-Latn-BA" sz="2800" dirty="0"/>
              <a:t>mogu se odnositi na razdoblje školovanja ili na samo jedan predmet ili na modul. </a:t>
            </a:r>
          </a:p>
        </p:txBody>
      </p:sp>
    </p:spTree>
    <p:extLst>
      <p:ext uri="{BB962C8B-B14F-4D97-AF65-F5344CB8AC3E}">
        <p14:creationId xmlns:p14="http://schemas.microsoft.com/office/powerpoint/2010/main" val="23211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103831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990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ISHODI NISU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2315731"/>
            <a:ext cx="8229600" cy="2553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/>
              <a:t>Iskazi koji nabrajaju sadržaje.</a:t>
            </a:r>
          </a:p>
          <a:p>
            <a:endParaRPr lang="hr-HR" sz="2800" dirty="0"/>
          </a:p>
          <a:p>
            <a:r>
              <a:rPr lang="hr-HR" sz="2800" dirty="0"/>
              <a:t>Iskazi koji upućuju što nastavnik radi dok poučava.</a:t>
            </a:r>
          </a:p>
          <a:p>
            <a:pPr>
              <a:buFontTx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8197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331840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112061" y="2672062"/>
            <a:ext cx="1983249" cy="3198044"/>
            <a:chOff x="-478217" y="560634"/>
            <a:chExt cx="1983249" cy="3198044"/>
          </a:xfrm>
        </p:grpSpPr>
        <p:sp>
          <p:nvSpPr>
            <p:cNvPr id="11" name="Rectangular Callout 10"/>
            <p:cNvSpPr/>
            <p:nvPr/>
          </p:nvSpPr>
          <p:spPr>
            <a:xfrm>
              <a:off x="-478217" y="560634"/>
              <a:ext cx="1983249" cy="3198044"/>
            </a:xfrm>
            <a:prstGeom prst="wedgeRectCallout">
              <a:avLst>
                <a:gd name="adj1" fmla="val 62500"/>
                <a:gd name="adj2" fmla="val 2083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ular Callout 8"/>
            <p:cNvSpPr/>
            <p:nvPr/>
          </p:nvSpPr>
          <p:spPr>
            <a:xfrm>
              <a:off x="-464017" y="560634"/>
              <a:ext cx="1731549" cy="3198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0" tIns="44450" rIns="44450" bIns="44450" numCol="1" spcCol="1270" anchor="t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s-Latn-BA" sz="2000" kern="1200" dirty="0">
                <a:solidFill>
                  <a:schemeClr val="tx1"/>
                </a:solidFill>
                <a:latin typeface="+mj-lt"/>
                <a:cs typeface="Times New Roman" pitchFamily="18" charset="0"/>
              </a:endParaRPr>
            </a:p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s-Latn-BA" sz="2000" kern="1200" dirty="0">
                <a:solidFill>
                  <a:schemeClr val="tx1"/>
                </a:solidFill>
                <a:latin typeface="+mj-lt"/>
                <a:cs typeface="Times New Roman" pitchFamily="18" charset="0"/>
              </a:endParaRPr>
            </a:p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2000" kern="1200" dirty="0">
                  <a:solidFill>
                    <a:schemeClr val="tx1"/>
                  </a:solidFill>
                  <a:latin typeface="+mj-lt"/>
                  <a:cs typeface="Times New Roman" pitchFamily="18" charset="0"/>
                </a:rPr>
                <a:t>shvatiti što se od  njih očekuje i olakšavaju im proces učenja</a:t>
              </a:r>
              <a:endParaRPr lang="bs-Latn-BA" kern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126261" y="2083968"/>
            <a:ext cx="1994933" cy="588094"/>
            <a:chOff x="533450" y="93436"/>
            <a:chExt cx="1994933" cy="588094"/>
          </a:xfrm>
        </p:grpSpPr>
        <p:sp>
          <p:nvSpPr>
            <p:cNvPr id="9" name="Rectangle 8"/>
            <p:cNvSpPr/>
            <p:nvPr/>
          </p:nvSpPr>
          <p:spPr>
            <a:xfrm>
              <a:off x="533450" y="93436"/>
              <a:ext cx="1994933" cy="5880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33450" y="93436"/>
              <a:ext cx="1994933" cy="5880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2400" kern="1200" dirty="0"/>
                <a:t>učenicima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99592" y="126876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4800" dirty="0"/>
              <a:t>ISHODI POMAŽU</a:t>
            </a: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429000"/>
            <a:ext cx="40005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197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158280"/>
              </p:ext>
            </p:extLst>
          </p:nvPr>
        </p:nvGraphicFramePr>
        <p:xfrm>
          <a:off x="395536" y="476672"/>
          <a:ext cx="8496944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2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971800" algn="ctr"/>
                          <a:tab pos="5943600" algn="r"/>
                        </a:tabLst>
                        <a:defRPr/>
                      </a:pPr>
                      <a:r>
                        <a:rPr lang="hr-HR" sz="1200" i="1" dirty="0"/>
                        <a:t>Ishodi učenja – promjena obrazovne paradigme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946" marR="66946" marT="41914" marB="41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115616" y="2783485"/>
            <a:ext cx="2012880" cy="3484188"/>
            <a:chOff x="-392405" y="747503"/>
            <a:chExt cx="2012880" cy="3484188"/>
          </a:xfrm>
        </p:grpSpPr>
        <p:sp>
          <p:nvSpPr>
            <p:cNvPr id="15" name="Rectangular Callout 14"/>
            <p:cNvSpPr/>
            <p:nvPr/>
          </p:nvSpPr>
          <p:spPr>
            <a:xfrm>
              <a:off x="-392405" y="747503"/>
              <a:ext cx="2012880" cy="3464623"/>
            </a:xfrm>
            <a:prstGeom prst="wedgeRectCallout">
              <a:avLst>
                <a:gd name="adj1" fmla="val 62500"/>
                <a:gd name="adj2" fmla="val 2083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ular Callout 4"/>
            <p:cNvSpPr/>
            <p:nvPr/>
          </p:nvSpPr>
          <p:spPr>
            <a:xfrm>
              <a:off x="-362317" y="767068"/>
              <a:ext cx="1757420" cy="346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t" anchorCtr="0">
              <a:noAutofit/>
            </a:bodyPr>
            <a:lstStyle/>
            <a:p>
              <a:pPr lvl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s-Latn-BA" sz="1200" kern="1200" dirty="0">
                <a:latin typeface="Times New Roman" pitchFamily="18" charset="0"/>
                <a:cs typeface="Times New Roman" pitchFamily="18" charset="0"/>
              </a:endParaRPr>
            </a:p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2000" kern="1200" dirty="0">
                  <a:solidFill>
                    <a:schemeClr val="tx1"/>
                  </a:solidFill>
                  <a:latin typeface="+mj-lt"/>
                  <a:cs typeface="Times New Roman" pitchFamily="18" charset="0"/>
                </a:rPr>
                <a:t>točno definiraju što bi to učenici trebali znati uraditi (izvršiti) na kraju određenog </a:t>
              </a:r>
              <a:r>
                <a:rPr lang="bs-Latn-BA" sz="2000" dirty="0">
                  <a:solidFill>
                    <a:schemeClr val="tx1"/>
                  </a:solidFill>
                  <a:latin typeface="+mj-lt"/>
                  <a:cs typeface="Times New Roman" pitchFamily="18" charset="0"/>
                </a:rPr>
                <a:t>razdoblja </a:t>
              </a:r>
              <a:r>
                <a:rPr lang="bs-Latn-BA" sz="2000" kern="1200" dirty="0">
                  <a:solidFill>
                    <a:schemeClr val="tx1"/>
                  </a:solidFill>
                  <a:latin typeface="+mj-lt"/>
                  <a:cs typeface="Times New Roman" pitchFamily="18" charset="0"/>
                </a:rPr>
                <a:t>školovanja</a:t>
              </a:r>
              <a:endParaRPr lang="bs-Latn-BA" kern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78527" y="1988840"/>
            <a:ext cx="1880096" cy="771719"/>
            <a:chOff x="-252776" y="-17534"/>
            <a:chExt cx="1880096" cy="771719"/>
          </a:xfrm>
        </p:grpSpPr>
        <p:sp>
          <p:nvSpPr>
            <p:cNvPr id="13" name="Rectangle 12"/>
            <p:cNvSpPr/>
            <p:nvPr/>
          </p:nvSpPr>
          <p:spPr>
            <a:xfrm>
              <a:off x="-252776" y="87964"/>
              <a:ext cx="1873135" cy="66622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-245815" y="-17534"/>
              <a:ext cx="1873135" cy="6662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s-Latn-BA" sz="2400" kern="1200" dirty="0"/>
                <a:t>nastavnicima</a:t>
              </a:r>
              <a:endParaRPr lang="bs-Latn-BA" sz="1300" kern="12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915825" y="1276538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4800" dirty="0"/>
              <a:t>ISHODI POMAŽU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318" y="2803050"/>
            <a:ext cx="4081636" cy="272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45493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993</TotalTime>
  <Words>1960</Words>
  <Application>Microsoft Office PowerPoint</Application>
  <PresentationFormat>On-screen Show (4:3)</PresentationFormat>
  <Paragraphs>367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Century Gothic</vt:lpstr>
      <vt:lpstr>Tahoma</vt:lpstr>
      <vt:lpstr>Times New Roman</vt:lpstr>
      <vt:lpstr>Wingdings</vt:lpstr>
      <vt:lpstr>Wingdings 3</vt:lpstr>
      <vt:lpstr>Wisp</vt:lpstr>
      <vt:lpstr> </vt:lpstr>
      <vt:lpstr>l</vt:lpstr>
      <vt:lpstr>l</vt:lpstr>
      <vt:lpstr>l</vt:lpstr>
      <vt:lpstr>l</vt:lpstr>
      <vt:lpstr>l</vt:lpstr>
      <vt:lpstr>l</vt:lpstr>
      <vt:lpstr>l</vt:lpstr>
      <vt:lpstr>l</vt:lpstr>
      <vt:lpstr>l</vt:lpstr>
      <vt:lpstr>l</vt:lpstr>
      <vt:lpstr>l</vt:lpstr>
      <vt:lpstr>l</vt:lpstr>
      <vt:lpstr>l</vt:lpstr>
      <vt:lpstr>PowerPoint Presentation</vt:lpstr>
      <vt:lpstr>PowerPoint Presentation</vt:lpstr>
      <vt:lpstr>l</vt:lpstr>
      <vt:lpstr>l</vt:lpstr>
      <vt:lpstr>l</vt:lpstr>
      <vt:lpstr>l</vt:lpstr>
      <vt:lpstr>l</vt:lpstr>
      <vt:lpstr>l</vt:lpstr>
      <vt:lpstr>Struktura ishoda učenja</vt:lpstr>
      <vt:lpstr> VJEŽBA: Ishodi učenja?</vt:lpstr>
      <vt:lpstr>Ishodi učenja?</vt:lpstr>
      <vt:lpstr>        Nemjerljivi glagoli    </vt:lpstr>
      <vt:lpstr>l</vt:lpstr>
      <vt:lpstr>l</vt:lpstr>
      <vt:lpstr>l</vt:lpstr>
      <vt:lpstr>l</vt:lpstr>
      <vt:lpstr>l</vt:lpstr>
      <vt:lpstr>PowerPoint Presentation</vt:lpstr>
      <vt:lpstr>Ishodi učenja-promjena obrazovne paradigme</vt:lpstr>
      <vt:lpstr>   Ishodi učenja-promjena obrazovne paradigme</vt:lpstr>
    </vt:vector>
  </TitlesOfParts>
  <Company>OSCE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Ishodi</dc:title>
  <dc:creator>Nina Malovic-Choukroun</dc:creator>
  <cp:lastModifiedBy>Maria</cp:lastModifiedBy>
  <cp:revision>77</cp:revision>
  <cp:lastPrinted>2014-03-24T13:47:52Z</cp:lastPrinted>
  <dcterms:created xsi:type="dcterms:W3CDTF">2013-08-13T09:45:40Z</dcterms:created>
  <dcterms:modified xsi:type="dcterms:W3CDTF">2020-11-14T21:16:33Z</dcterms:modified>
</cp:coreProperties>
</file>