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3" r:id="rId2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14E1B-8B62-4193-A414-C2FE5881C2B4}" type="datetimeFigureOut">
              <a:rPr lang="hr-HR" smtClean="0"/>
              <a:pPr/>
              <a:t>21.10.2018.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4D14-2565-407C-8FE9-7993600289A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14E1B-8B62-4193-A414-C2FE5881C2B4}" type="datetimeFigureOut">
              <a:rPr lang="hr-HR" smtClean="0"/>
              <a:pPr/>
              <a:t>21.10.2018.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4D14-2565-407C-8FE9-7993600289A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14E1B-8B62-4193-A414-C2FE5881C2B4}" type="datetimeFigureOut">
              <a:rPr lang="hr-HR" smtClean="0"/>
              <a:pPr/>
              <a:t>21.10.2018.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4D14-2565-407C-8FE9-7993600289A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14E1B-8B62-4193-A414-C2FE5881C2B4}" type="datetimeFigureOut">
              <a:rPr lang="hr-HR" smtClean="0"/>
              <a:pPr/>
              <a:t>21.10.2018.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4D14-2565-407C-8FE9-7993600289A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14E1B-8B62-4193-A414-C2FE5881C2B4}" type="datetimeFigureOut">
              <a:rPr lang="hr-HR" smtClean="0"/>
              <a:pPr/>
              <a:t>21.10.2018.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4D14-2565-407C-8FE9-7993600289A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14E1B-8B62-4193-A414-C2FE5881C2B4}" type="datetimeFigureOut">
              <a:rPr lang="hr-HR" smtClean="0"/>
              <a:pPr/>
              <a:t>21.10.2018.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4D14-2565-407C-8FE9-7993600289A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14E1B-8B62-4193-A414-C2FE5881C2B4}" type="datetimeFigureOut">
              <a:rPr lang="hr-HR" smtClean="0"/>
              <a:pPr/>
              <a:t>21.10.2018.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4D14-2565-407C-8FE9-7993600289A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14E1B-8B62-4193-A414-C2FE5881C2B4}" type="datetimeFigureOut">
              <a:rPr lang="hr-HR" smtClean="0"/>
              <a:pPr/>
              <a:t>21.10.2018.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4D14-2565-407C-8FE9-7993600289A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14E1B-8B62-4193-A414-C2FE5881C2B4}" type="datetimeFigureOut">
              <a:rPr lang="hr-HR" smtClean="0"/>
              <a:pPr/>
              <a:t>21.10.2018.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4D14-2565-407C-8FE9-7993600289A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14E1B-8B62-4193-A414-C2FE5881C2B4}" type="datetimeFigureOut">
              <a:rPr lang="hr-HR" smtClean="0"/>
              <a:pPr/>
              <a:t>21.10.2018.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4D14-2565-407C-8FE9-7993600289A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14E1B-8B62-4193-A414-C2FE5881C2B4}" type="datetimeFigureOut">
              <a:rPr lang="hr-HR" smtClean="0"/>
              <a:pPr/>
              <a:t>21.10.2018.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54D14-2565-407C-8FE9-7993600289A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14E1B-8B62-4193-A414-C2FE5881C2B4}" type="datetimeFigureOut">
              <a:rPr lang="hr-HR" smtClean="0"/>
              <a:pPr/>
              <a:t>21.10.2018.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54D14-2565-407C-8FE9-7993600289A6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619722"/>
          </a:xfrm>
        </p:spPr>
        <p:txBody>
          <a:bodyPr/>
          <a:lstStyle/>
          <a:p>
            <a:r>
              <a:rPr lang="hr-HR" b="1" dirty="0" smtClean="0"/>
              <a:t>POGREŠKE I PROPUSTI </a:t>
            </a:r>
            <a:br>
              <a:rPr lang="hr-HR" b="1" dirty="0" smtClean="0"/>
            </a:br>
            <a:r>
              <a:rPr lang="hr-HR" b="1" dirty="0" smtClean="0"/>
              <a:t>U RADU ŠKOLA</a:t>
            </a:r>
            <a:endParaRPr lang="hr-HR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b="1" dirty="0" smtClean="0"/>
              <a:t>pomoćnik ravnateljice</a:t>
            </a:r>
          </a:p>
          <a:p>
            <a:r>
              <a:rPr lang="hr-HR" b="1" dirty="0" smtClean="0"/>
              <a:t>Mario Rogač, </a:t>
            </a:r>
            <a:r>
              <a:rPr lang="hr-HR" b="1" dirty="0" err="1" smtClean="0"/>
              <a:t>prof</a:t>
            </a:r>
            <a:r>
              <a:rPr lang="hr-HR" b="1" dirty="0" smtClean="0"/>
              <a:t>.</a:t>
            </a:r>
          </a:p>
          <a:p>
            <a:r>
              <a:rPr lang="hr-HR" b="1" dirty="0" smtClean="0"/>
              <a:t>Agencija za odgoj i obrazovanje</a:t>
            </a:r>
          </a:p>
          <a:p>
            <a:r>
              <a:rPr lang="hr-HR" b="1" dirty="0" smtClean="0"/>
              <a:t>2018</a:t>
            </a:r>
            <a:endParaRPr lang="hr-H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u="sng" dirty="0" smtClean="0"/>
              <a:t>Pogreške kod ocjenjivanja učenika 2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nisu upisane ocjene</a:t>
            </a:r>
          </a:p>
          <a:p>
            <a:r>
              <a:rPr lang="hr-HR" b="1" dirty="0" smtClean="0"/>
              <a:t>kažnjavanje ocjenom</a:t>
            </a:r>
          </a:p>
          <a:p>
            <a:r>
              <a:rPr lang="hr-HR" b="1" dirty="0" smtClean="0"/>
              <a:t>brisanje ocjena</a:t>
            </a:r>
          </a:p>
          <a:p>
            <a:r>
              <a:rPr lang="hr-HR" b="1" dirty="0" smtClean="0"/>
              <a:t>„</a:t>
            </a:r>
            <a:r>
              <a:rPr lang="hr-HR" b="1" dirty="0" smtClean="0"/>
              <a:t>1111</a:t>
            </a:r>
            <a:r>
              <a:rPr lang="hr-HR" b="1" dirty="0" smtClean="0"/>
              <a:t>“ na jednom satu</a:t>
            </a:r>
          </a:p>
          <a:p>
            <a:r>
              <a:rPr lang="hr-HR" b="1" dirty="0" smtClean="0"/>
              <a:t>ocjenjivanje učenika koji nije prisutan</a:t>
            </a:r>
          </a:p>
          <a:p>
            <a:r>
              <a:rPr lang="hr-HR" b="1" dirty="0" smtClean="0"/>
              <a:t>„prekasno“ upisivanje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u="sng" dirty="0" smtClean="0"/>
              <a:t>Pogreške kod ocjenjivanja učenika 3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u rubriku za ocjene upisivati samo ocjene</a:t>
            </a:r>
          </a:p>
          <a:p>
            <a:r>
              <a:rPr lang="hr-HR" b="1" dirty="0" smtClean="0"/>
              <a:t>ne koristiti korekturni lak</a:t>
            </a:r>
          </a:p>
          <a:p>
            <a:r>
              <a:rPr lang="hr-HR" b="1" dirty="0" smtClean="0"/>
              <a:t>ne upisivati običnom olovkom</a:t>
            </a:r>
          </a:p>
          <a:p>
            <a:r>
              <a:rPr lang="hr-HR" b="1" dirty="0" smtClean="0"/>
              <a:t>„inspekcijske primjedbe“ (+, </a:t>
            </a:r>
            <a:r>
              <a:rPr lang="hr-HR" b="1" dirty="0" smtClean="0"/>
              <a:t>-, </a:t>
            </a:r>
            <a:r>
              <a:rPr lang="hr-HR" b="1" dirty="0" smtClean="0"/>
              <a:t>?, /, …)</a:t>
            </a:r>
          </a:p>
          <a:p>
            <a:r>
              <a:rPr lang="hr-HR" b="1" dirty="0" smtClean="0"/>
              <a:t>opisno praćenje u koliziji s ocjenom</a:t>
            </a:r>
          </a:p>
          <a:p>
            <a:r>
              <a:rPr lang="hr-HR" b="1" dirty="0" smtClean="0"/>
              <a:t>loš kriteriji ocjenjivanja („rešetka“)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u="sng" dirty="0" smtClean="0"/>
              <a:t>Pogreške kod ocjenjivanja učenika 4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b="1" dirty="0" smtClean="0"/>
              <a:t>ocjenjivanje gradiva koje nije obrađeno</a:t>
            </a:r>
          </a:p>
          <a:p>
            <a:r>
              <a:rPr lang="hr-HR" b="1" dirty="0" smtClean="0"/>
              <a:t>ocjenjivanje gradiva koje nije predviđeno NPIP</a:t>
            </a:r>
          </a:p>
          <a:p>
            <a:r>
              <a:rPr lang="hr-HR" b="1" dirty="0" smtClean="0"/>
              <a:t>subjektivno ocjenjivanje </a:t>
            </a:r>
          </a:p>
          <a:p>
            <a:pPr>
              <a:buNone/>
            </a:pPr>
            <a:r>
              <a:rPr lang="hr-HR" b="1" dirty="0" smtClean="0"/>
              <a:t>	(isti učitelj, isti pisani rad, dvije ocjene)</a:t>
            </a:r>
          </a:p>
          <a:p>
            <a:r>
              <a:rPr lang="hr-HR" b="1" dirty="0" smtClean="0"/>
              <a:t>ne davanje pisanih radova na uvid</a:t>
            </a:r>
          </a:p>
          <a:p>
            <a:r>
              <a:rPr lang="hr-HR" b="1" dirty="0" smtClean="0"/>
              <a:t>ne čuvanje pisanih radova</a:t>
            </a:r>
          </a:p>
          <a:p>
            <a:endParaRPr lang="hr-HR" b="1" dirty="0" smtClean="0"/>
          </a:p>
          <a:p>
            <a:endParaRPr lang="hr-HR" b="1" dirty="0" smtClean="0"/>
          </a:p>
          <a:p>
            <a:endParaRPr lang="hr-H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u="sng" dirty="0" smtClean="0"/>
              <a:t>Pogreške kod ocjenjivanja učenika 5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kontrola odnosa obrade, ponavljanja i  utvrđivanja gradiva te ispitivanja</a:t>
            </a:r>
          </a:p>
          <a:p>
            <a:r>
              <a:rPr lang="hr-HR" b="1" dirty="0" smtClean="0"/>
              <a:t>kontrola planova i programa</a:t>
            </a:r>
          </a:p>
          <a:p>
            <a:r>
              <a:rPr lang="hr-HR" b="1" dirty="0" smtClean="0"/>
              <a:t>kontrola ocjena i ocjenjivanja</a:t>
            </a:r>
          </a:p>
          <a:p>
            <a:r>
              <a:rPr lang="hr-HR" b="1" dirty="0" smtClean="0"/>
              <a:t>kontrola opisnog praćenja</a:t>
            </a:r>
          </a:p>
          <a:p>
            <a:r>
              <a:rPr lang="hr-HR" b="1" dirty="0" smtClean="0"/>
              <a:t>kontrola neopravdanih izostanaka učenika</a:t>
            </a:r>
          </a:p>
          <a:p>
            <a:r>
              <a:rPr lang="hr-HR" b="1" dirty="0" smtClean="0"/>
              <a:t>pregledati neke bilježnice učenika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b="1" dirty="0" smtClean="0"/>
              <a:t>Popravni ispiti</a:t>
            </a:r>
            <a:endParaRPr lang="hr-HR" sz="40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nema dokumentacije o popravnim ispitima</a:t>
            </a:r>
          </a:p>
          <a:p>
            <a:r>
              <a:rPr lang="hr-HR" b="1" dirty="0" smtClean="0"/>
              <a:t>nepotpuna dokumentacija</a:t>
            </a:r>
          </a:p>
          <a:p>
            <a:r>
              <a:rPr lang="hr-HR" b="1" dirty="0" smtClean="0"/>
              <a:t>rad nepotpunog povjerenstva</a:t>
            </a:r>
          </a:p>
          <a:p>
            <a:r>
              <a:rPr lang="hr-HR" b="1" dirty="0" smtClean="0"/>
              <a:t>nema pisanog traga je li učenik znao, djelomično znao ili nije znao</a:t>
            </a:r>
          </a:p>
          <a:p>
            <a:r>
              <a:rPr lang="hr-HR" b="1" dirty="0" smtClean="0"/>
              <a:t>nema pisanog rada učenika u prilogu</a:t>
            </a:r>
          </a:p>
          <a:p>
            <a:r>
              <a:rPr lang="hr-HR" b="1" dirty="0" smtClean="0"/>
              <a:t>do popravnog ispita nije trebalo doći jer učenik ima dovoljno pozitivnih ocjena</a:t>
            </a:r>
          </a:p>
          <a:p>
            <a:endParaRPr lang="hr-HR" b="1" dirty="0" smtClean="0"/>
          </a:p>
          <a:p>
            <a:endParaRPr lang="hr-HR" b="1" dirty="0" smtClean="0"/>
          </a:p>
          <a:p>
            <a:endParaRPr lang="hr-H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Popravni ispiti 2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b="1" dirty="0" smtClean="0"/>
              <a:t>neprimjerena pitanja (preteška)</a:t>
            </a:r>
          </a:p>
          <a:p>
            <a:r>
              <a:rPr lang="hr-HR" b="1" dirty="0" smtClean="0"/>
              <a:t>pitanje iz gradiva koje nije obrađeno</a:t>
            </a:r>
          </a:p>
          <a:p>
            <a:r>
              <a:rPr lang="hr-HR" b="1" dirty="0" smtClean="0"/>
              <a:t>pitanje iz gradiva koje nije predviđeno Nastavnim planom i programom </a:t>
            </a:r>
          </a:p>
          <a:p>
            <a:r>
              <a:rPr lang="hr-HR" b="1" dirty="0" smtClean="0"/>
              <a:t>previše pitanja</a:t>
            </a:r>
          </a:p>
          <a:p>
            <a:r>
              <a:rPr lang="hr-HR" b="1" dirty="0" smtClean="0"/>
              <a:t>premalo vremena za rješavanje pisanih zadataka</a:t>
            </a:r>
          </a:p>
          <a:p>
            <a:r>
              <a:rPr lang="hr-HR" b="1" dirty="0" smtClean="0"/>
              <a:t>predugo usmeno ispitivanje (kršenje Statuta)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b="1" dirty="0" smtClean="0"/>
              <a:t>Organizacija rada</a:t>
            </a:r>
            <a:endParaRPr lang="hr-HR" sz="40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radno vrijeme ravnatelja</a:t>
            </a:r>
          </a:p>
          <a:p>
            <a:r>
              <a:rPr lang="hr-HR" b="1" dirty="0" smtClean="0"/>
              <a:t>radno vrijeme ostalih djelatnika</a:t>
            </a:r>
          </a:p>
          <a:p>
            <a:r>
              <a:rPr lang="hr-HR" b="1" dirty="0" smtClean="0"/>
              <a:t>termin informacija za roditelje</a:t>
            </a:r>
          </a:p>
          <a:p>
            <a:endParaRPr lang="hr-HR" b="1" dirty="0" smtClean="0"/>
          </a:p>
          <a:p>
            <a:pPr>
              <a:lnSpc>
                <a:spcPct val="90000"/>
              </a:lnSpc>
            </a:pPr>
            <a:r>
              <a:rPr lang="hr-HR" b="1" dirty="0" smtClean="0"/>
              <a:t>rad pedagoga samo prije podne</a:t>
            </a:r>
          </a:p>
          <a:p>
            <a:pPr>
              <a:lnSpc>
                <a:spcPct val="90000"/>
              </a:lnSpc>
            </a:pPr>
            <a:r>
              <a:rPr lang="hr-HR" b="1" dirty="0" smtClean="0"/>
              <a:t>rad pedagoga samo u jednoj smjeni</a:t>
            </a:r>
          </a:p>
          <a:p>
            <a:pPr>
              <a:lnSpc>
                <a:spcPct val="90000"/>
              </a:lnSpc>
            </a:pPr>
            <a:endParaRPr lang="hr-HR" b="1" dirty="0" smtClean="0"/>
          </a:p>
          <a:p>
            <a:pPr>
              <a:lnSpc>
                <a:spcPct val="90000"/>
              </a:lnSpc>
            </a:pPr>
            <a:r>
              <a:rPr lang="hr-HR" b="1" dirty="0" smtClean="0"/>
              <a:t>neusklađenost dokumentacije</a:t>
            </a:r>
          </a:p>
          <a:p>
            <a:endParaRPr lang="hr-HR" b="1" dirty="0" smtClean="0"/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Organizacija rada 2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nema Preventivnog programa</a:t>
            </a:r>
          </a:p>
          <a:p>
            <a:r>
              <a:rPr lang="hr-HR" b="1" dirty="0" smtClean="0"/>
              <a:t>nema Programa za sprečavanje i suzbijanje nasilja</a:t>
            </a:r>
          </a:p>
          <a:p>
            <a:r>
              <a:rPr lang="hr-HR" b="1" dirty="0" smtClean="0"/>
              <a:t>ima Preventivni program i Program za sprečavanje i suzbijanje nasilja, ali ne valja</a:t>
            </a:r>
          </a:p>
          <a:p>
            <a:r>
              <a:rPr lang="hr-HR" b="1" dirty="0" smtClean="0"/>
              <a:t>dopunska nastava je nedefinirana</a:t>
            </a:r>
          </a:p>
          <a:p>
            <a:r>
              <a:rPr lang="hr-HR" b="1" dirty="0" smtClean="0"/>
              <a:t>stručno usavršavanje radnika nije dobro i detaljno razrađeno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b="1" dirty="0" smtClean="0"/>
              <a:t>Teži prekršaji</a:t>
            </a:r>
            <a:endParaRPr lang="hr-HR" sz="40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nepoduzimanje mjera</a:t>
            </a:r>
          </a:p>
          <a:p>
            <a:endParaRPr lang="hr-HR" b="1" dirty="0" smtClean="0"/>
          </a:p>
          <a:p>
            <a:r>
              <a:rPr lang="hr-HR" b="1" dirty="0" smtClean="0"/>
              <a:t>falsificiranje dokumentacije i potpisa</a:t>
            </a:r>
          </a:p>
          <a:p>
            <a:endParaRPr lang="hr-HR" b="1" dirty="0" smtClean="0"/>
          </a:p>
          <a:p>
            <a:r>
              <a:rPr lang="hr-HR" b="1" dirty="0" smtClean="0"/>
              <a:t>nezakonit rad</a:t>
            </a:r>
          </a:p>
          <a:p>
            <a:endParaRPr lang="hr-HR" b="1" dirty="0" smtClean="0"/>
          </a:p>
          <a:p>
            <a:r>
              <a:rPr lang="hr-HR" b="1" dirty="0" smtClean="0"/>
              <a:t>financijski prekršaji</a:t>
            </a:r>
            <a:endParaRPr lang="hr-HR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b="1" dirty="0" smtClean="0"/>
              <a:t>Završna preporuka </a:t>
            </a:r>
            <a:endParaRPr lang="hr-HR" sz="40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b="1" dirty="0" smtClean="0"/>
          </a:p>
          <a:p>
            <a:pPr>
              <a:buNone/>
            </a:pPr>
            <a:r>
              <a:rPr lang="hr-HR" b="1" dirty="0" smtClean="0"/>
              <a:t>	</a:t>
            </a:r>
            <a:r>
              <a:rPr lang="hr-HR" sz="4000" b="1" dirty="0" smtClean="0"/>
              <a:t>Poticajna suradnja učitelja, stručnih suradnika, ravnatelja i savjetnika</a:t>
            </a:r>
          </a:p>
          <a:p>
            <a:endParaRPr lang="hr-HR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u="sng" dirty="0" smtClean="0"/>
              <a:t>Pogreške vezane uz djelatnost AZOO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>
                <a:latin typeface="Arial" charset="0"/>
              </a:rPr>
              <a:t>stažiranje </a:t>
            </a:r>
          </a:p>
          <a:p>
            <a:endParaRPr lang="hr-HR" b="1" dirty="0" smtClean="0">
              <a:latin typeface="Arial" charset="0"/>
            </a:endParaRPr>
          </a:p>
          <a:p>
            <a:r>
              <a:rPr lang="hr-HR" b="1" dirty="0" smtClean="0">
                <a:latin typeface="Arial" charset="0"/>
              </a:rPr>
              <a:t>stručni ispiti</a:t>
            </a:r>
          </a:p>
          <a:p>
            <a:endParaRPr lang="hr-HR" b="1" dirty="0" smtClean="0">
              <a:latin typeface="Arial" charset="0"/>
            </a:endParaRPr>
          </a:p>
          <a:p>
            <a:r>
              <a:rPr lang="hr-HR" b="1" dirty="0" smtClean="0">
                <a:latin typeface="Arial" charset="0"/>
              </a:rPr>
              <a:t>napredovanja i obnove zvanja</a:t>
            </a:r>
          </a:p>
          <a:p>
            <a:endParaRPr lang="hr-HR" b="1" dirty="0" smtClean="0">
              <a:latin typeface="Arial" charset="0"/>
            </a:endParaRPr>
          </a:p>
          <a:p>
            <a:r>
              <a:rPr lang="hr-HR" b="1" dirty="0" smtClean="0">
                <a:latin typeface="Arial" charset="0"/>
              </a:rPr>
              <a:t>stručno-pedagoški rad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hr-HR" dirty="0" smtClean="0"/>
          </a:p>
          <a:p>
            <a:pPr algn="ctr">
              <a:buNone/>
            </a:pPr>
            <a:endParaRPr lang="hr-HR" dirty="0" smtClean="0"/>
          </a:p>
          <a:p>
            <a:pPr algn="ctr">
              <a:buNone/>
            </a:pPr>
            <a:r>
              <a:rPr lang="hr-HR" b="1" dirty="0" smtClean="0"/>
              <a:t>Hvala na pozornosti</a:t>
            </a:r>
            <a:endParaRPr lang="hr-HR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b="1" u="sng" dirty="0" smtClean="0"/>
              <a:t>Pogreške i propusti kod stažiranja</a:t>
            </a:r>
            <a:endParaRPr lang="hr-HR" sz="40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nedovoljna briga pripravnicima </a:t>
            </a:r>
          </a:p>
          <a:p>
            <a:pPr>
              <a:buNone/>
            </a:pPr>
            <a:r>
              <a:rPr lang="hr-HR" b="1" dirty="0" smtClean="0"/>
              <a:t>	(u nekim slučajevima ništa, posljedice…) *</a:t>
            </a:r>
          </a:p>
          <a:p>
            <a:pPr>
              <a:buNone/>
            </a:pPr>
            <a:endParaRPr lang="hr-HR" b="1" dirty="0" smtClean="0"/>
          </a:p>
          <a:p>
            <a:r>
              <a:rPr lang="hr-HR" b="1" dirty="0" smtClean="0"/>
              <a:t>ravnatelj ne nadzire stažiranje </a:t>
            </a:r>
          </a:p>
          <a:p>
            <a:pPr>
              <a:buNone/>
            </a:pPr>
            <a:r>
              <a:rPr lang="hr-HR" b="1" dirty="0" smtClean="0"/>
              <a:t>	(to radi stručna suradnica…)</a:t>
            </a:r>
          </a:p>
          <a:p>
            <a:pPr>
              <a:buNone/>
            </a:pPr>
            <a:endParaRPr lang="hr-HR" b="1" dirty="0" smtClean="0"/>
          </a:p>
          <a:p>
            <a:r>
              <a:rPr lang="hr-HR" b="1" dirty="0" smtClean="0"/>
              <a:t>„preskakanje“ pripravničkog staža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u="sng" dirty="0" smtClean="0"/>
              <a:t>Pogreške i propusti kod stažiranja 2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nije imenovano povjerenstvo za stažiranje</a:t>
            </a:r>
          </a:p>
          <a:p>
            <a:r>
              <a:rPr lang="hr-HR" b="1" dirty="0" smtClean="0"/>
              <a:t>nije prijavljeno stažiranje</a:t>
            </a:r>
          </a:p>
          <a:p>
            <a:r>
              <a:rPr lang="hr-HR" b="1" dirty="0" smtClean="0"/>
              <a:t>nije izrađen program stažiranja</a:t>
            </a:r>
          </a:p>
          <a:p>
            <a:r>
              <a:rPr lang="hr-HR" b="1" dirty="0" smtClean="0"/>
              <a:t>nije realiziran program stažiranja</a:t>
            </a:r>
          </a:p>
          <a:p>
            <a:r>
              <a:rPr lang="hr-HR" b="1" dirty="0" smtClean="0"/>
              <a:t>mentor ne ispunjava svoje obveze</a:t>
            </a:r>
          </a:p>
          <a:p>
            <a:r>
              <a:rPr lang="hr-HR" b="1" u="sng" dirty="0" smtClean="0"/>
              <a:t>neodgovarajuća stručna sprema pripravnika</a:t>
            </a:r>
            <a:r>
              <a:rPr lang="hr-HR" b="1" dirty="0" smtClean="0"/>
              <a:t> (apsolvent ili nestručna osoba)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Pogreške u stručnom radu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praćenje nastave</a:t>
            </a:r>
          </a:p>
          <a:p>
            <a:r>
              <a:rPr lang="hr-HR" b="1" dirty="0" smtClean="0"/>
              <a:t>analiza rada učitelja</a:t>
            </a:r>
          </a:p>
          <a:p>
            <a:r>
              <a:rPr lang="hr-HR" b="1" dirty="0" smtClean="0"/>
              <a:t>analiza uspjeha učenika</a:t>
            </a:r>
          </a:p>
          <a:p>
            <a:r>
              <a:rPr lang="hr-HR" b="1" dirty="0" smtClean="0"/>
              <a:t>analiza planova i programa rada učitelja</a:t>
            </a:r>
          </a:p>
          <a:p>
            <a:r>
              <a:rPr lang="hr-HR" b="1" dirty="0" smtClean="0"/>
              <a:t>analiza OO stanja u razrednim odjelima</a:t>
            </a:r>
          </a:p>
          <a:p>
            <a:r>
              <a:rPr lang="hr-HR" b="1" dirty="0" smtClean="0"/>
              <a:t>cjelovita analiza pedagoške dokumentacije</a:t>
            </a:r>
          </a:p>
          <a:p>
            <a:r>
              <a:rPr lang="hr-HR" b="1" dirty="0" err="1" smtClean="0"/>
              <a:t>samovrednovanje</a:t>
            </a:r>
            <a:r>
              <a:rPr lang="hr-HR" b="1" dirty="0" smtClean="0"/>
              <a:t>  </a:t>
            </a:r>
            <a:endParaRPr lang="hr-HR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b="1" u="sng" dirty="0" smtClean="0"/>
              <a:t>Pogreške utvrđene SP nadzorom</a:t>
            </a:r>
            <a:endParaRPr lang="hr-HR" sz="40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lažni iskaz</a:t>
            </a:r>
          </a:p>
          <a:p>
            <a:r>
              <a:rPr lang="hr-HR" b="1" dirty="0" smtClean="0"/>
              <a:t>dežurstva učitelja</a:t>
            </a:r>
          </a:p>
          <a:p>
            <a:r>
              <a:rPr lang="hr-HR" b="1" dirty="0" smtClean="0"/>
              <a:t>nepoduzimanje mjera</a:t>
            </a:r>
          </a:p>
          <a:p>
            <a:r>
              <a:rPr lang="hr-HR" b="1" dirty="0" smtClean="0"/>
              <a:t>neobavještavanje (roditelja, policije, CSS </a:t>
            </a:r>
            <a:r>
              <a:rPr lang="hr-HR" b="1" dirty="0" err="1" smtClean="0"/>
              <a:t>itd</a:t>
            </a:r>
            <a:r>
              <a:rPr lang="hr-HR" b="1" dirty="0" smtClean="0"/>
              <a:t>.)</a:t>
            </a:r>
          </a:p>
          <a:p>
            <a:r>
              <a:rPr lang="hr-HR" b="1" dirty="0" smtClean="0"/>
              <a:t>nema pisanih tragova i dokaza</a:t>
            </a:r>
          </a:p>
          <a:p>
            <a:r>
              <a:rPr lang="hr-HR" b="1" dirty="0" smtClean="0"/>
              <a:t>neupućivanje učenika na opservaciju </a:t>
            </a:r>
          </a:p>
          <a:p>
            <a:r>
              <a:rPr lang="hr-HR" b="1" dirty="0" smtClean="0"/>
              <a:t>nema prilagođenih planova i programa rada</a:t>
            </a:r>
          </a:p>
          <a:p>
            <a:endParaRPr lang="hr-HR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b="1" u="sng" dirty="0" smtClean="0"/>
              <a:t>Pogreške utvrđene SP nadzorom 2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nema </a:t>
            </a:r>
            <a:r>
              <a:rPr lang="hr-HR" b="1" dirty="0" err="1" smtClean="0"/>
              <a:t>vremenika</a:t>
            </a:r>
            <a:r>
              <a:rPr lang="hr-HR" b="1" dirty="0" smtClean="0"/>
              <a:t> pisanih radova učenika</a:t>
            </a:r>
          </a:p>
          <a:p>
            <a:r>
              <a:rPr lang="hr-HR" b="1" dirty="0" err="1" smtClean="0"/>
              <a:t>vremenik</a:t>
            </a:r>
            <a:r>
              <a:rPr lang="hr-HR" b="1" dirty="0" smtClean="0"/>
              <a:t> nije objavljen na propisani način u propisanom roku </a:t>
            </a:r>
          </a:p>
          <a:p>
            <a:r>
              <a:rPr lang="hr-HR" b="1" dirty="0" smtClean="0"/>
              <a:t>nema kriterija za ocjenjivanje učenika </a:t>
            </a:r>
          </a:p>
          <a:p>
            <a:pPr>
              <a:buNone/>
            </a:pPr>
            <a:r>
              <a:rPr lang="hr-HR" b="1" dirty="0" smtClean="0"/>
              <a:t>	(</a:t>
            </a:r>
            <a:r>
              <a:rPr lang="hr-HR" b="1" dirty="0" err="1" smtClean="0"/>
              <a:t>čl</a:t>
            </a:r>
            <a:r>
              <a:rPr lang="hr-HR" b="1" dirty="0" smtClean="0"/>
              <a:t>. 12. st. 3. Pravilnika)</a:t>
            </a:r>
          </a:p>
          <a:p>
            <a:r>
              <a:rPr lang="hr-HR" b="1" dirty="0" smtClean="0"/>
              <a:t>nema argumenata za ocjenu iz vladanja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Ostale pogreške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skraćivanje nastave</a:t>
            </a:r>
          </a:p>
          <a:p>
            <a:r>
              <a:rPr lang="hr-HR" b="1" dirty="0" smtClean="0"/>
              <a:t>skraćivanje sati</a:t>
            </a:r>
          </a:p>
          <a:p>
            <a:r>
              <a:rPr lang="hr-HR" b="1" dirty="0" smtClean="0"/>
              <a:t>nepridržavanje rasporeda sati</a:t>
            </a:r>
          </a:p>
          <a:p>
            <a:r>
              <a:rPr lang="hr-HR" b="1" dirty="0" smtClean="0"/>
              <a:t>izbacivanje učenika s nastave iz učionice</a:t>
            </a:r>
          </a:p>
          <a:p>
            <a:r>
              <a:rPr lang="hr-HR" b="1" dirty="0" smtClean="0"/>
              <a:t>slanje učenika kući </a:t>
            </a:r>
          </a:p>
          <a:p>
            <a:r>
              <a:rPr lang="hr-HR" b="1" dirty="0" smtClean="0"/>
              <a:t>premali broj roditeljskih sastanaka </a:t>
            </a:r>
          </a:p>
          <a:p>
            <a:endParaRPr lang="hr-HR" b="1" dirty="0" smtClean="0"/>
          </a:p>
          <a:p>
            <a:endParaRPr lang="hr-HR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b="1" u="sng" dirty="0" smtClean="0"/>
              <a:t>Pogreške kod ocjenjivanja učenika</a:t>
            </a:r>
            <a:endParaRPr lang="hr-HR" sz="40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b="1" dirty="0" smtClean="0"/>
              <a:t>zaključna ocjena </a:t>
            </a:r>
            <a:r>
              <a:rPr lang="hr-HR" b="1" dirty="0" err="1" smtClean="0"/>
              <a:t>čl</a:t>
            </a:r>
            <a:r>
              <a:rPr lang="hr-HR" b="1" dirty="0" smtClean="0"/>
              <a:t>. 73. st. 2. </a:t>
            </a:r>
          </a:p>
          <a:p>
            <a:pPr>
              <a:buNone/>
            </a:pPr>
            <a:r>
              <a:rPr lang="hr-HR" b="1" dirty="0" smtClean="0"/>
              <a:t>	(</a:t>
            </a:r>
            <a:r>
              <a:rPr lang="hr-HR" b="1" u="sng" dirty="0" smtClean="0"/>
              <a:t>javno, u razrednom odjelu, na kraju)</a:t>
            </a:r>
            <a:r>
              <a:rPr lang="hr-HR" b="1" dirty="0" smtClean="0"/>
              <a:t>  *</a:t>
            </a:r>
          </a:p>
          <a:p>
            <a:r>
              <a:rPr lang="hr-HR" b="1" dirty="0" smtClean="0"/>
              <a:t>zaključna ocjena koja je nestručno izvedena</a:t>
            </a:r>
          </a:p>
          <a:p>
            <a:r>
              <a:rPr lang="hr-HR" b="1" dirty="0" smtClean="0"/>
              <a:t>nema ocjena</a:t>
            </a:r>
            <a:endParaRPr lang="hr-HR" dirty="0" smtClean="0"/>
          </a:p>
          <a:p>
            <a:r>
              <a:rPr lang="hr-HR" b="1" dirty="0" smtClean="0"/>
              <a:t>premalo ocjena</a:t>
            </a:r>
          </a:p>
          <a:p>
            <a:r>
              <a:rPr lang="hr-HR" b="1" dirty="0">
                <a:solidFill>
                  <a:schemeClr val="hlink"/>
                </a:solidFill>
              </a:rPr>
              <a:t>r</a:t>
            </a:r>
            <a:r>
              <a:rPr lang="hr-HR" b="1" dirty="0" smtClean="0">
                <a:solidFill>
                  <a:schemeClr val="hlink"/>
                </a:solidFill>
              </a:rPr>
              <a:t>avnatelj </a:t>
            </a:r>
            <a:r>
              <a:rPr lang="hr-HR" b="1" dirty="0" smtClean="0">
                <a:solidFill>
                  <a:schemeClr val="hlink"/>
                </a:solidFill>
              </a:rPr>
              <a:t>ne prati provođenje Pravilnika tijekom godine (čl. 16. st. 2.)</a:t>
            </a:r>
            <a:r>
              <a:rPr lang="hr-HR" dirty="0" smtClean="0">
                <a:solidFill>
                  <a:schemeClr val="hlink"/>
                </a:solidFill>
              </a:rPr>
              <a:t>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482</Words>
  <Application>Microsoft Office PowerPoint</Application>
  <PresentationFormat>Prikaz na zaslonu (4:3)</PresentationFormat>
  <Paragraphs>138</Paragraphs>
  <Slides>20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tema</vt:lpstr>
      <vt:lpstr>POGREŠKE I PROPUSTI  U RADU ŠKOLA</vt:lpstr>
      <vt:lpstr>Pogreške vezane uz djelatnost AZOO</vt:lpstr>
      <vt:lpstr>Pogreške i propusti kod stažiranja</vt:lpstr>
      <vt:lpstr>Pogreške i propusti kod stažiranja 2</vt:lpstr>
      <vt:lpstr>Pogreške u stručnom radu</vt:lpstr>
      <vt:lpstr>Pogreške utvrđene SP nadzorom</vt:lpstr>
      <vt:lpstr>Pogreške utvrđene SP nadzorom 2</vt:lpstr>
      <vt:lpstr>Ostale pogreške</vt:lpstr>
      <vt:lpstr>Pogreške kod ocjenjivanja učenika</vt:lpstr>
      <vt:lpstr>Pogreške kod ocjenjivanja učenika 2</vt:lpstr>
      <vt:lpstr>Pogreške kod ocjenjivanja učenika 3</vt:lpstr>
      <vt:lpstr>Pogreške kod ocjenjivanja učenika 4</vt:lpstr>
      <vt:lpstr>Pogreške kod ocjenjivanja učenika 5</vt:lpstr>
      <vt:lpstr>Popravni ispiti</vt:lpstr>
      <vt:lpstr>Popravni ispiti 2</vt:lpstr>
      <vt:lpstr>Organizacija rada</vt:lpstr>
      <vt:lpstr>Organizacija rada 2</vt:lpstr>
      <vt:lpstr>Teži prekršaji</vt:lpstr>
      <vt:lpstr>Završna preporuka </vt:lpstr>
      <vt:lpstr>PowerPointova prezentacija</vt:lpstr>
    </vt:vector>
  </TitlesOfParts>
  <Company>AZOO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POGREŠKE I PROPUSTI  U RADU ŠKOLA</dc:title>
  <dc:creator>mrogac</dc:creator>
  <cp:lastModifiedBy>Sanja</cp:lastModifiedBy>
  <cp:revision>43</cp:revision>
  <dcterms:created xsi:type="dcterms:W3CDTF">2018-10-04T06:54:23Z</dcterms:created>
  <dcterms:modified xsi:type="dcterms:W3CDTF">2018-10-21T17:23:09Z</dcterms:modified>
</cp:coreProperties>
</file>