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9" r:id="rId3"/>
    <p:sldId id="261" r:id="rId4"/>
    <p:sldId id="271" r:id="rId5"/>
    <p:sldId id="270" r:id="rId6"/>
    <p:sldId id="262" r:id="rId7"/>
    <p:sldId id="266" r:id="rId8"/>
    <p:sldId id="263" r:id="rId9"/>
    <p:sldId id="268" r:id="rId10"/>
    <p:sldId id="264" r:id="rId11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E49E6A-7BC8-4B48-874A-997F2A1C845D}" type="datetimeFigureOut">
              <a:rPr lang="hr-HR" smtClean="0"/>
              <a:pPr/>
              <a:t>23.10.2018.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2F0DE-4436-42AC-82C6-6C69728B90F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4AFCA84-6CFE-4C96-A40C-25CF9C8DE196}" type="datetimeFigureOut">
              <a:rPr lang="hr-HR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noProof="0"/>
              <a:t>Kliknite da biste uredili stilove teksta matrice</a:t>
            </a:r>
          </a:p>
          <a:p>
            <a:pPr lvl="1"/>
            <a:r>
              <a:rPr lang="hr-HR" noProof="0"/>
              <a:t>Druga razina</a:t>
            </a:r>
          </a:p>
          <a:p>
            <a:pPr lvl="2"/>
            <a:r>
              <a:rPr lang="hr-HR" noProof="0"/>
              <a:t>Treća razina</a:t>
            </a:r>
          </a:p>
          <a:p>
            <a:pPr lvl="3"/>
            <a:r>
              <a:rPr lang="hr-HR" noProof="0"/>
              <a:t>Četvrta razina</a:t>
            </a:r>
          </a:p>
          <a:p>
            <a:pPr lvl="4"/>
            <a:r>
              <a:rPr lang="hr-HR" noProof="0"/>
              <a:t>Peta razina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6222DDB-3190-462A-9FD3-8AFF6B7429E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/>
          </a:p>
        </p:txBody>
      </p:sp>
      <p:sp>
        <p:nvSpPr>
          <p:cNvPr id="37892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6C7C95-ECA0-4293-B606-4E3C79E56447}" type="slidenum">
              <a:rPr lang="hr-HR" smtClean="0"/>
              <a:pPr/>
              <a:t>7</a:t>
            </a:fld>
            <a:endParaRPr lang="hr-H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AZOO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r-H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30C97B-6367-49B5-B711-4F0B51B0E9B5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54C084-0B3D-4CB7-847A-ADD09F332E5B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39D06A-F9B2-4A88-914A-50772B5BA467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2DC3F378-9A45-4684-8D05-9D6DA3BEE846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C3D5E58-4829-47DA-96EF-C5EFD2460C01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040A3F6-E59D-47AC-82A8-2D5FF1A2C299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AB116B0-CB6E-45E3-8097-D699B9079460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A79AAE6-7B93-4B35-BBB5-5A4F3671C5E8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1D1E942-05C4-4F8E-8C89-2C55B508F7CA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432B458-90A5-483B-9DB4-3362EE40DDB5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8C28D1D-CFF8-4BBA-BFE0-F58B38BB64E0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FA52B17-1E88-4BCE-B1B3-D333561FEBF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39F9A6D-9078-4CB5-851F-D7ABC5CBE691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63AD97C-DC7D-4708-8411-0252D629057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6AC3007-C4A1-486E-8011-80F3965B9827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7D6D170-6BC4-4617-9104-0AA393F88DEF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ED5E866-30C8-4174-B5D3-D3910B4201D9}" type="datetimeFigureOut">
              <a:rPr lang="sr-Latn-CS"/>
              <a:pPr>
                <a:defRPr/>
              </a:pPr>
              <a:t>23.10.2018.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B6083B0-1568-4915-A0D1-DA6E99F8D5B2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AZOO2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43750" y="0"/>
            <a:ext cx="200025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2875" y="71438"/>
            <a:ext cx="728662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hr-HR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85938"/>
            <a:ext cx="8229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Rounded Rectangle 7"/>
          <p:cNvSpPr/>
          <p:nvPr userDrawn="1"/>
        </p:nvSpPr>
        <p:spPr>
          <a:xfrm>
            <a:off x="0" y="1214422"/>
            <a:ext cx="7358082" cy="214314"/>
          </a:xfrm>
          <a:prstGeom prst="roundRect">
            <a:avLst/>
          </a:prstGeom>
          <a:gradFill flip="none" rotWithShape="1">
            <a:gsLst>
              <a:gs pos="100000">
                <a:srgbClr val="C00000">
                  <a:shade val="30000"/>
                  <a:satMod val="115000"/>
                  <a:alpha val="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0" r:id="rId1"/>
    <p:sldLayoutId id="2147483961" r:id="rId2"/>
    <p:sldLayoutId id="2147483962" r:id="rId3"/>
    <p:sldLayoutId id="2147483963" r:id="rId4"/>
    <p:sldLayoutId id="2147483964" r:id="rId5"/>
    <p:sldLayoutId id="2147483965" r:id="rId6"/>
    <p:sldLayoutId id="2147483958" r:id="rId7"/>
    <p:sldLayoutId id="2147483959" r:id="rId8"/>
    <p:sldLayoutId id="2147483966" r:id="rId9"/>
    <p:sldLayoutId id="2147483967" r:id="rId10"/>
    <p:sldLayoutId id="2147483968" r:id="rId11"/>
    <p:sldLayoutId id="214748396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7338"/>
            <a:ext cx="7772400" cy="230346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800" dirty="0" smtClean="0">
                <a:solidFill>
                  <a:srgbClr val="003399"/>
                </a:solidFill>
                <a:latin typeface="+mn-lt"/>
              </a:rPr>
              <a:t/>
            </a:r>
            <a:br>
              <a:rPr lang="hr-HR" sz="4800" dirty="0" smtClean="0">
                <a:solidFill>
                  <a:srgbClr val="003399"/>
                </a:solidFill>
                <a:latin typeface="+mn-lt"/>
              </a:rPr>
            </a:br>
            <a:r>
              <a:rPr lang="hr-HR" sz="4800" dirty="0" smtClean="0">
                <a:solidFill>
                  <a:srgbClr val="003399"/>
                </a:solidFill>
                <a:latin typeface="+mn-lt"/>
              </a:rPr>
              <a:t>Polaganje stručnih ispita  učitelja i nastavnika</a:t>
            </a:r>
            <a:endParaRPr lang="hr-HR" sz="4800" dirty="0">
              <a:solidFill>
                <a:srgbClr val="003399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4581525"/>
            <a:ext cx="8425185" cy="2087835"/>
          </a:xfrm>
        </p:spPr>
        <p:txBody>
          <a:bodyPr rtlCol="0"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5800" b="1" dirty="0">
                <a:solidFill>
                  <a:srgbClr val="003399"/>
                </a:solidFill>
              </a:rPr>
              <a:t> 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7000" b="1" dirty="0" smtClean="0">
                <a:solidFill>
                  <a:srgbClr val="003399"/>
                </a:solidFill>
              </a:rPr>
              <a:t> </a:t>
            </a:r>
            <a:r>
              <a:rPr lang="hr-HR" sz="4500" b="1" dirty="0" err="1" smtClean="0">
                <a:solidFill>
                  <a:srgbClr val="003399"/>
                </a:solidFill>
              </a:rPr>
              <a:t>mr</a:t>
            </a:r>
            <a:r>
              <a:rPr lang="hr-HR" sz="4500" b="1" dirty="0">
                <a:solidFill>
                  <a:srgbClr val="003399"/>
                </a:solidFill>
              </a:rPr>
              <a:t>. </a:t>
            </a:r>
            <a:r>
              <a:rPr lang="hr-HR" sz="4500" b="1" dirty="0" err="1">
                <a:solidFill>
                  <a:srgbClr val="003399"/>
                </a:solidFill>
              </a:rPr>
              <a:t>sc</a:t>
            </a:r>
            <a:r>
              <a:rPr lang="hr-HR" sz="4500" b="1" dirty="0">
                <a:solidFill>
                  <a:srgbClr val="003399"/>
                </a:solidFill>
              </a:rPr>
              <a:t>. Gea </a:t>
            </a:r>
            <a:r>
              <a:rPr lang="hr-HR" sz="4500" b="1" dirty="0" smtClean="0">
                <a:solidFill>
                  <a:srgbClr val="003399"/>
                </a:solidFill>
              </a:rPr>
              <a:t>Cetinić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hr-HR" sz="5100" b="1" dirty="0" smtClean="0">
                <a:solidFill>
                  <a:srgbClr val="002060"/>
                </a:solidFill>
              </a:rPr>
              <a:t>                                                     </a:t>
            </a:r>
            <a:r>
              <a:rPr lang="hr-HR" sz="3800" b="1" dirty="0" smtClean="0">
                <a:solidFill>
                  <a:srgbClr val="003399"/>
                </a:solidFill>
              </a:rPr>
              <a:t>23. listopada 2018</a:t>
            </a:r>
            <a:r>
              <a:rPr lang="hr-HR" sz="3800" b="1" dirty="0" smtClean="0">
                <a:solidFill>
                  <a:srgbClr val="002060"/>
                </a:solidFill>
              </a:rPr>
              <a:t>.</a:t>
            </a:r>
            <a:endParaRPr lang="hr-HR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71438"/>
            <a:ext cx="7177980" cy="1143000"/>
          </a:xfrm>
        </p:spPr>
        <p:txBody>
          <a:bodyPr/>
          <a:lstStyle/>
          <a:p>
            <a:pPr>
              <a:defRPr/>
            </a:pPr>
            <a:endParaRPr lang="hr-HR" sz="4000" dirty="0">
              <a:latin typeface="+mn-lt"/>
            </a:endParaRPr>
          </a:p>
        </p:txBody>
      </p:sp>
      <p:sp>
        <p:nvSpPr>
          <p:cNvPr id="34819" name="Rezervirano mjesto sadržaja 2"/>
          <p:cNvSpPr>
            <a:spLocks noGrp="1"/>
          </p:cNvSpPr>
          <p:nvPr>
            <p:ph idx="1"/>
          </p:nvPr>
        </p:nvSpPr>
        <p:spPr>
          <a:xfrm>
            <a:off x="0" y="1412776"/>
            <a:ext cx="9324528" cy="5256584"/>
          </a:xfrm>
        </p:spPr>
        <p:txBody>
          <a:bodyPr/>
          <a:lstStyle/>
          <a:p>
            <a:r>
              <a:rPr lang="hr-HR" b="1" dirty="0" smtClean="0">
                <a:solidFill>
                  <a:srgbClr val="003399"/>
                </a:solidFill>
              </a:rPr>
              <a:t>Zajednička prosudba postignuća pripravnika na usmenome ispitu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O tijeku i rezultatima stručnoga ispita vodi se </a:t>
            </a:r>
            <a:r>
              <a:rPr lang="hr-HR" b="1" i="1" dirty="0" smtClean="0">
                <a:solidFill>
                  <a:srgbClr val="003399"/>
                </a:solidFill>
              </a:rPr>
              <a:t>Zapisnik </a:t>
            </a:r>
            <a:r>
              <a:rPr lang="hr-HR" b="1" dirty="0" smtClean="0">
                <a:solidFill>
                  <a:srgbClr val="003399"/>
                </a:solidFill>
              </a:rPr>
              <a:t>(obrazac) koji potpisuju svi članovi Povjerenstva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Položeni ispit – </a:t>
            </a:r>
            <a:r>
              <a:rPr lang="hr-HR" b="1" i="1" dirty="0" smtClean="0">
                <a:solidFill>
                  <a:srgbClr val="003399"/>
                </a:solidFill>
              </a:rPr>
              <a:t>Potvrda</a:t>
            </a:r>
            <a:r>
              <a:rPr lang="hr-HR" b="1" dirty="0" smtClean="0">
                <a:solidFill>
                  <a:srgbClr val="003399"/>
                </a:solidFill>
              </a:rPr>
              <a:t> o položenom stručnom ispitu (privremena)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Svjedodžba o položenom stručnom ispitu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Usustavljivanje dokumentacije i evidencije za svakog pristupnika (viši savjetnik/savjetnica)</a:t>
            </a:r>
          </a:p>
          <a:p>
            <a:endParaRPr lang="hr-HR" b="1" dirty="0" smtClean="0">
              <a:solidFill>
                <a:srgbClr val="003399"/>
              </a:solidFill>
            </a:endParaRPr>
          </a:p>
          <a:p>
            <a:endParaRPr lang="hr-HR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71438"/>
            <a:ext cx="717798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sz="4000" dirty="0">
                <a:latin typeface="+mn-lt"/>
              </a:rPr>
              <a:t>Sadržaj</a:t>
            </a:r>
          </a:p>
        </p:txBody>
      </p:sp>
      <p:sp>
        <p:nvSpPr>
          <p:cNvPr id="25603" name="Content Placeholder 4"/>
          <p:cNvSpPr>
            <a:spLocks noGrp="1"/>
          </p:cNvSpPr>
          <p:nvPr>
            <p:ph idx="1"/>
          </p:nvPr>
        </p:nvSpPr>
        <p:spPr>
          <a:xfrm>
            <a:off x="251520" y="1844824"/>
            <a:ext cx="8784976" cy="4870873"/>
          </a:xfrm>
        </p:spPr>
        <p:txBody>
          <a:bodyPr/>
          <a:lstStyle/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Pripreme za polaganje stručnoga ispita učitelja/nastavnika</a:t>
            </a:r>
          </a:p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Pisani rad</a:t>
            </a:r>
          </a:p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Nastavni sat</a:t>
            </a:r>
          </a:p>
          <a:p>
            <a:pPr eaLnBrk="1" hangingPunct="1"/>
            <a:r>
              <a:rPr lang="hr-HR" sz="3600" b="1" dirty="0" smtClean="0">
                <a:solidFill>
                  <a:srgbClr val="003399"/>
                </a:solidFill>
              </a:rPr>
              <a:t>Usmeni ispit</a:t>
            </a:r>
          </a:p>
          <a:p>
            <a:pPr eaLnBrk="1" hangingPunct="1"/>
            <a:endParaRPr lang="hr-HR" sz="3600" b="1" dirty="0">
              <a:solidFill>
                <a:srgbClr val="003399"/>
              </a:solidFill>
            </a:endParaRPr>
          </a:p>
          <a:p>
            <a:pPr eaLnBrk="1" hangingPunct="1">
              <a:buFont typeface="Arial" charset="0"/>
              <a:buBlip>
                <a:blip r:embed="rId2"/>
              </a:buBlip>
            </a:pP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2875" y="71438"/>
            <a:ext cx="8893621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4000" dirty="0" smtClean="0">
                <a:latin typeface="+mn-lt"/>
              </a:rPr>
              <a:t>Pripreme za polaganje stručnoga ispita u školi</a:t>
            </a:r>
            <a:endParaRPr lang="hr-HR" sz="4000" dirty="0">
              <a:latin typeface="+mn-lt"/>
            </a:endParaRPr>
          </a:p>
        </p:txBody>
      </p:sp>
      <p:sp>
        <p:nvSpPr>
          <p:cNvPr id="27651" name="Rezervirano mjesto sadržaja 2"/>
          <p:cNvSpPr>
            <a:spLocks noGrp="1"/>
          </p:cNvSpPr>
          <p:nvPr>
            <p:ph idx="1"/>
          </p:nvPr>
        </p:nvSpPr>
        <p:spPr>
          <a:xfrm>
            <a:off x="0" y="1412776"/>
            <a:ext cx="9144001" cy="52309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dirty="0" smtClean="0">
                <a:solidFill>
                  <a:srgbClr val="003399"/>
                </a:solidFill>
              </a:rPr>
              <a:t>Pripravnički staž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hr-HR" b="1" u="sng" dirty="0" smtClean="0">
                <a:solidFill>
                  <a:srgbClr val="003399"/>
                </a:solidFill>
              </a:rPr>
              <a:t>Povjerenstvo za stažiranje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hr-HR" sz="11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r-HR" b="1" dirty="0" smtClean="0">
                <a:solidFill>
                  <a:srgbClr val="003399"/>
                </a:solidFill>
              </a:rPr>
              <a:t>Pripravnici – nazočni na 30 nastavnih sati mentora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hr-HR" b="1" dirty="0" smtClean="0">
                <a:solidFill>
                  <a:srgbClr val="003399"/>
                </a:solidFill>
              </a:rPr>
              <a:t>Mentori – nazočni na 10 nastavnih sati pripravnika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Evidencija o ostvarivanju programa pripravničkog staža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Dnevnik stažiranja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None/>
            </a:pPr>
            <a:endParaRPr lang="hr-HR" sz="1100" b="1" dirty="0" smtClean="0">
              <a:solidFill>
                <a:srgbClr val="003399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Stručni ispit – </a:t>
            </a:r>
            <a:r>
              <a:rPr lang="hr-HR" b="1" u="sng" dirty="0" smtClean="0">
                <a:solidFill>
                  <a:srgbClr val="003399"/>
                </a:solidFill>
              </a:rPr>
              <a:t>Ispitno povjerenstvo </a:t>
            </a:r>
            <a:r>
              <a:rPr lang="hr-HR" b="1" dirty="0" smtClean="0">
                <a:solidFill>
                  <a:srgbClr val="003399"/>
                </a:solidFill>
              </a:rPr>
              <a:t>od pet članova: viši savjetnik, ispitivač metodike, učitelj </a:t>
            </a:r>
            <a:r>
              <a:rPr lang="hr-HR" b="1" dirty="0" err="1" smtClean="0">
                <a:solidFill>
                  <a:srgbClr val="003399"/>
                </a:solidFill>
              </a:rPr>
              <a:t>sustručnjak</a:t>
            </a:r>
            <a:r>
              <a:rPr lang="hr-HR" b="1" dirty="0" smtClean="0">
                <a:solidFill>
                  <a:srgbClr val="003399"/>
                </a:solidFill>
              </a:rPr>
              <a:t> – mentor na ispitu, ravnatelj škole, učitelj/nastavnik hrvatskoga jezika</a:t>
            </a:r>
            <a:endParaRPr lang="hr-HR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Savjetovanje pripravnika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556792"/>
            <a:ext cx="8507288" cy="5086896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hr-HR" b="1" dirty="0" smtClean="0">
                <a:solidFill>
                  <a:srgbClr val="003399"/>
                </a:solidFill>
              </a:rPr>
              <a:t>Viši savjetnik/savjetnica Agencije – predsjednik/predsjednica Ispitnoga povjerenstva</a:t>
            </a:r>
          </a:p>
          <a:p>
            <a:pPr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Priprema pripravnike za polaganje stručnoga  ispita: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- redoviti stručni skupovi za pripravnike 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- pojedinačno savjetovanje 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- praćenje neposrednog rada pripravnika u 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  školi</a:t>
            </a:r>
            <a:endParaRPr lang="hr-HR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Tijek stručnoga ispita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79512" y="1628800"/>
            <a:ext cx="8507288" cy="5014888"/>
          </a:xfrm>
        </p:spPr>
        <p:txBody>
          <a:bodyPr/>
          <a:lstStyle/>
          <a:p>
            <a:r>
              <a:rPr lang="hr-HR" b="1" dirty="0" smtClean="0">
                <a:solidFill>
                  <a:srgbClr val="003399"/>
                </a:solidFill>
              </a:rPr>
              <a:t>Podaci o polaganju stručnoga ispita: 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- raspored polaganja: pisani rad, nastavni sat, usmeni ispit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-  vrijeme, mjesto, razredni odjel, nastavna jedinica – objavljuje se na mrežnim stranicama Agencije</a:t>
            </a:r>
          </a:p>
          <a:p>
            <a:r>
              <a:rPr lang="hr-HR" b="1" dirty="0" smtClean="0">
                <a:solidFill>
                  <a:srgbClr val="003399"/>
                </a:solidFill>
              </a:rPr>
              <a:t>Oblikovanje pripreme za nastavni sat – dogovor i suradnja s mentorima/mentoricama</a:t>
            </a:r>
            <a:endParaRPr lang="hr-HR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hr-HR" sz="4000" dirty="0" smtClean="0"/>
              <a:t>Pisani rad</a:t>
            </a:r>
            <a:endParaRPr lang="hr-HR" sz="4000" dirty="0"/>
          </a:p>
        </p:txBody>
      </p:sp>
      <p:sp>
        <p:nvSpPr>
          <p:cNvPr id="28675" name="Rezervirano mjesto sadržaja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Pisanje pisanoga rada: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provjera jezične i komunikacijske osposobljenosti (pisanja) učitelja i nastavnika</a:t>
            </a:r>
            <a:br>
              <a:rPr lang="hr-HR" b="1" dirty="0" smtClean="0">
                <a:solidFill>
                  <a:srgbClr val="003399"/>
                </a:solidFill>
              </a:rPr>
            </a:br>
            <a:r>
              <a:rPr lang="hr-HR" b="1" dirty="0" smtClean="0">
                <a:solidFill>
                  <a:srgbClr val="003399"/>
                </a:solidFill>
              </a:rPr>
              <a:t>- </a:t>
            </a:r>
            <a:r>
              <a:rPr lang="hr-HR" b="1" u="sng" dirty="0" smtClean="0">
                <a:solidFill>
                  <a:srgbClr val="003399"/>
                </a:solidFill>
              </a:rPr>
              <a:t>Jezična osposobljenost</a:t>
            </a:r>
            <a:r>
              <a:rPr lang="hr-HR" b="1" dirty="0" smtClean="0">
                <a:solidFill>
                  <a:srgbClr val="003399"/>
                </a:solidFill>
              </a:rPr>
              <a:t>:</a:t>
            </a:r>
            <a:br>
              <a:rPr lang="hr-HR" b="1" dirty="0" smtClean="0">
                <a:solidFill>
                  <a:srgbClr val="003399"/>
                </a:solidFill>
              </a:rPr>
            </a:br>
            <a:r>
              <a:rPr lang="hr-HR" b="1" dirty="0" smtClean="0">
                <a:solidFill>
                  <a:srgbClr val="003399"/>
                </a:solidFill>
              </a:rPr>
              <a:t>  pravopisna, gramatička i leksička</a:t>
            </a:r>
            <a:r>
              <a:rPr lang="hr-HR" sz="1200" b="1" dirty="0" smtClean="0">
                <a:solidFill>
                  <a:srgbClr val="003399"/>
                </a:solidFill>
              </a:rPr>
              <a:t/>
            </a:r>
            <a:br>
              <a:rPr lang="hr-HR" sz="1200" b="1" dirty="0" smtClean="0">
                <a:solidFill>
                  <a:srgbClr val="003399"/>
                </a:solidFill>
              </a:rPr>
            </a:br>
            <a:r>
              <a:rPr lang="hr-HR" b="1" dirty="0" smtClean="0">
                <a:solidFill>
                  <a:srgbClr val="003399"/>
                </a:solidFill>
              </a:rPr>
              <a:t>- </a:t>
            </a:r>
            <a:r>
              <a:rPr lang="hr-HR" b="1" u="sng" dirty="0" smtClean="0">
                <a:solidFill>
                  <a:srgbClr val="003399"/>
                </a:solidFill>
              </a:rPr>
              <a:t>Komunikacijska osposobljenost:</a:t>
            </a:r>
            <a:r>
              <a:rPr lang="hr-HR" b="1" dirty="0" smtClean="0">
                <a:solidFill>
                  <a:srgbClr val="003399"/>
                </a:solidFill>
              </a:rPr>
              <a:t> </a:t>
            </a:r>
            <a:r>
              <a:rPr lang="hr-HR" sz="1000" b="1" dirty="0" smtClean="0">
                <a:solidFill>
                  <a:srgbClr val="003399"/>
                </a:solidFill>
              </a:rPr>
              <a:t>                                                                                              </a:t>
            </a:r>
            <a:r>
              <a:rPr lang="hr-HR" b="1" dirty="0" smtClean="0">
                <a:solidFill>
                  <a:srgbClr val="003399"/>
                </a:solidFill>
              </a:rPr>
              <a:t>       pisanje – pisani tekst – metodički esej </a:t>
            </a:r>
          </a:p>
          <a:p>
            <a:pPr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Vrednovanje – razine:                                                               </a:t>
            </a:r>
            <a:r>
              <a:rPr lang="hr-HR" sz="2800" b="1" dirty="0" smtClean="0">
                <a:solidFill>
                  <a:srgbClr val="003399"/>
                </a:solidFill>
              </a:rPr>
              <a:t>1. pismenost – jezična – učitelj hrvatskoga jezika                                                               2. stručno-pedagoška/metodička –ispitivač metodike</a:t>
            </a:r>
          </a:p>
          <a:p>
            <a:pPr>
              <a:buNone/>
            </a:pPr>
            <a:r>
              <a:rPr lang="hr-HR" sz="2800" b="1" dirty="0" smtClean="0">
                <a:solidFill>
                  <a:srgbClr val="003399"/>
                </a:solidFill>
              </a:rPr>
              <a:t>  - Jedinstvena ocjena: položio/položila, nije položio/položila</a:t>
            </a:r>
          </a:p>
          <a:p>
            <a:pPr>
              <a:buNone/>
            </a:pPr>
            <a:endParaRPr lang="hr-HR" sz="2800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105972" cy="864096"/>
          </a:xfrm>
        </p:spPr>
        <p:txBody>
          <a:bodyPr/>
          <a:lstStyle/>
          <a:p>
            <a:pPr>
              <a:defRPr/>
            </a:pPr>
            <a:r>
              <a:rPr lang="hr-HR" sz="4000" dirty="0" smtClean="0"/>
              <a:t>Pisanje pisanoga rada</a:t>
            </a:r>
            <a:endParaRPr lang="hr-HR" sz="4000" b="0" dirty="0">
              <a:latin typeface="+mn-lt"/>
            </a:endParaRPr>
          </a:p>
        </p:txBody>
      </p:sp>
      <p:sp>
        <p:nvSpPr>
          <p:cNvPr id="30723" name="Rezervirano mjesto sadržaja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Pisanje eseja: 180 minuta                                                    - I</a:t>
            </a:r>
            <a:r>
              <a:rPr lang="hr-HR" sz="3200" b="1" dirty="0" smtClean="0">
                <a:solidFill>
                  <a:srgbClr val="003399"/>
                </a:solidFill>
              </a:rPr>
              <a:t>zbor teme: prijedlog dviju ili više tema                           </a:t>
            </a:r>
            <a:r>
              <a:rPr lang="hr-HR" sz="3600" b="1" dirty="0" smtClean="0">
                <a:solidFill>
                  <a:srgbClr val="003399"/>
                </a:solidFill>
              </a:rPr>
              <a:t>   </a:t>
            </a:r>
            <a:r>
              <a:rPr lang="hr-HR" b="1" dirty="0" smtClean="0">
                <a:solidFill>
                  <a:srgbClr val="003399"/>
                </a:solidFill>
              </a:rPr>
              <a:t>- Zauzimanje stava prema sadržaju – subjektivno     - Znanstveno stajalište – objektivno                                        - Utvrđivanje redoslijeda u iznošenju sadržaja                                                                                        - Određivanje </a:t>
            </a:r>
            <a:r>
              <a:rPr lang="hr-HR" sz="3200" b="1" dirty="0" smtClean="0">
                <a:solidFill>
                  <a:srgbClr val="003399"/>
                </a:solidFill>
              </a:rPr>
              <a:t>načina uključivanja navoda i parafraza u vlastiti tekst (različiti izvor znanja)                    </a:t>
            </a:r>
          </a:p>
          <a:p>
            <a:pPr lvl="0">
              <a:buFont typeface="Wingdings" pitchFamily="2" charset="2"/>
              <a:buChar char="Ø"/>
            </a:pPr>
            <a:r>
              <a:rPr lang="hr-HR" sz="2400" b="1" dirty="0" smtClean="0">
                <a:solidFill>
                  <a:srgbClr val="003399"/>
                </a:solidFill>
              </a:rPr>
              <a:t>Primjeri tema:                                                                                                           </a:t>
            </a:r>
            <a:r>
              <a:rPr lang="hr-HR" sz="2400" b="1" i="1" dirty="0" smtClean="0">
                <a:solidFill>
                  <a:srgbClr val="003399"/>
                </a:solidFill>
              </a:rPr>
              <a:t>Govorne vježbe u osnovnoj školi, Nastava leksikologije u srednjoj školi, Planiranje i programiranje nastave hrvatskoga jezika utemeljeno na ishodima učenja, Interpretacija lirske pjesme u osnovnoj školi</a:t>
            </a:r>
            <a:endParaRPr lang="hr-HR" sz="2400" b="1" i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640960" cy="1008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hr-HR" sz="4400" dirty="0" smtClean="0">
                <a:latin typeface="+mn-lt"/>
              </a:rPr>
              <a:t>Nastavni sat </a:t>
            </a:r>
            <a:r>
              <a:rPr lang="hr-HR" sz="4000" dirty="0" smtClean="0"/>
              <a:t>– neposredni rad s učenicima </a:t>
            </a:r>
            <a:endParaRPr lang="hr-HR" sz="4000" dirty="0">
              <a:latin typeface="+mn-lt"/>
            </a:endParaRPr>
          </a:p>
        </p:txBody>
      </p:sp>
      <p:sp>
        <p:nvSpPr>
          <p:cNvPr id="32771" name="Rezervirano mjesto sadržaja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hr-HR" b="1" u="sng" dirty="0" smtClean="0">
                <a:solidFill>
                  <a:srgbClr val="003399"/>
                </a:solidFill>
              </a:rPr>
              <a:t>Izvedba nastavnoga sata</a:t>
            </a:r>
            <a:r>
              <a:rPr lang="hr-HR" b="1" dirty="0" smtClean="0">
                <a:solidFill>
                  <a:srgbClr val="003399"/>
                </a:solidFill>
              </a:rPr>
              <a:t>:                                               detaljna metodička priprema za nastavni sat                           - Nazočni: ispitivač metodike, viši savjetnik,                               mentor</a:t>
            </a:r>
          </a:p>
          <a:p>
            <a:pPr>
              <a:buNone/>
            </a:pPr>
            <a:r>
              <a:rPr lang="hr-HR" b="1" dirty="0" smtClean="0">
                <a:solidFill>
                  <a:srgbClr val="003399"/>
                </a:solidFill>
              </a:rPr>
              <a:t>    - Praćenje izvedbe nastavnoga sata i zajednička prosudba (jedinstvena ocjena)</a:t>
            </a:r>
          </a:p>
          <a:p>
            <a:pPr>
              <a:buFont typeface="Arial" pitchFamily="34" charset="0"/>
              <a:buChar char="•"/>
            </a:pPr>
            <a:r>
              <a:rPr lang="hr-HR" b="1" dirty="0" smtClean="0">
                <a:solidFill>
                  <a:srgbClr val="003399"/>
                </a:solidFill>
              </a:rPr>
              <a:t>Temeljne sastavnice prosudbe:                                   </a:t>
            </a:r>
            <a:r>
              <a:rPr lang="hr-HR" sz="2800" b="1" dirty="0" smtClean="0">
                <a:solidFill>
                  <a:srgbClr val="003399"/>
                </a:solidFill>
              </a:rPr>
              <a:t>struktura nastavnoga sata – metodička raznovrsnost – uporaba nastavnih sredstava i pomagala – razredno ozračje i komunikacija s učenicima, ostvarenost ciljeva (ishoda učenja)</a:t>
            </a:r>
          </a:p>
          <a:p>
            <a:pPr>
              <a:buNone/>
            </a:pPr>
            <a:endParaRPr lang="hr-HR" b="1" dirty="0" smtClean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502649" cy="10081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4000" dirty="0" smtClean="0"/>
              <a:t>Usmeni ispit</a:t>
            </a:r>
            <a:endParaRPr lang="hr-HR" sz="4000" dirty="0"/>
          </a:p>
        </p:txBody>
      </p:sp>
      <p:sp>
        <p:nvSpPr>
          <p:cNvPr id="33795" name="Rezervirano mjesto sadržaja 2"/>
          <p:cNvSpPr>
            <a:spLocks noGrp="1"/>
          </p:cNvSpPr>
          <p:nvPr>
            <p:ph idx="1"/>
          </p:nvPr>
        </p:nvSpPr>
        <p:spPr>
          <a:xfrm>
            <a:off x="0" y="1412776"/>
            <a:ext cx="8964488" cy="5256584"/>
          </a:xfrm>
        </p:spPr>
        <p:txBody>
          <a:bodyPr/>
          <a:lstStyle/>
          <a:p>
            <a:pPr>
              <a:buFontTx/>
              <a:buChar char="-"/>
            </a:pPr>
            <a:r>
              <a:rPr lang="hr-HR" b="1" dirty="0" smtClean="0">
                <a:solidFill>
                  <a:srgbClr val="003399"/>
                </a:solidFill>
              </a:rPr>
              <a:t>Usmeni ispit polažu pristupnici koji su položili pisani rad i izvedbu nastavnoga sata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003399"/>
                </a:solidFill>
              </a:rPr>
              <a:t>Svi članovi Povjerenstva – osvrti na pisani rad i nastavni sat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003399"/>
                </a:solidFill>
              </a:rPr>
              <a:t>Ispitivač metodike: pitanja (3-5) – stručna literatura i iskustva u nastavnoj praksi</a:t>
            </a:r>
          </a:p>
          <a:p>
            <a:pPr>
              <a:buFontTx/>
              <a:buChar char="-"/>
            </a:pPr>
            <a:r>
              <a:rPr lang="hr-HR" b="1" dirty="0" smtClean="0">
                <a:solidFill>
                  <a:srgbClr val="003399"/>
                </a:solidFill>
              </a:rPr>
              <a:t>Ravnatelj: pitanja – Ustav, zakoni i </a:t>
            </a:r>
            <a:r>
              <a:rPr lang="hr-HR" b="1" dirty="0" err="1" smtClean="0">
                <a:solidFill>
                  <a:srgbClr val="003399"/>
                </a:solidFill>
              </a:rPr>
              <a:t>podzakonski</a:t>
            </a:r>
            <a:r>
              <a:rPr lang="hr-HR" b="1" dirty="0" smtClean="0">
                <a:solidFill>
                  <a:srgbClr val="003399"/>
                </a:solidFill>
              </a:rPr>
              <a:t> akti u odgoju i obrazovanju u RH, školske obveze i prava učitelja, organizacija rada škole</a:t>
            </a:r>
            <a:endParaRPr lang="hr-HR" b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</TotalTime>
  <Words>467</Words>
  <Application>Microsoft Office PowerPoint</Application>
  <PresentationFormat>Prikaz na zaslonu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10</vt:i4>
      </vt:variant>
    </vt:vector>
  </HeadingPairs>
  <TitlesOfParts>
    <vt:vector size="11" baseType="lpstr">
      <vt:lpstr>Office Theme</vt:lpstr>
      <vt:lpstr> Polaganje stručnih ispita  učitelja i nastavnika</vt:lpstr>
      <vt:lpstr>Sadržaj</vt:lpstr>
      <vt:lpstr>Pripreme za polaganje stručnoga ispita u školi</vt:lpstr>
      <vt:lpstr>Savjetovanje pripravnika</vt:lpstr>
      <vt:lpstr>Tijek stručnoga ispita</vt:lpstr>
      <vt:lpstr>Pisani rad</vt:lpstr>
      <vt:lpstr>Pisanje pisanoga rada</vt:lpstr>
      <vt:lpstr>Nastavni sat – neposredni rad s učenicima </vt:lpstr>
      <vt:lpstr>Usmeni ispit</vt:lpstr>
      <vt:lpstr>Slajd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Željka</dc:creator>
  <cp:lastModifiedBy>Korisnik1</cp:lastModifiedBy>
  <cp:revision>182</cp:revision>
  <dcterms:created xsi:type="dcterms:W3CDTF">2009-04-06T10:41:54Z</dcterms:created>
  <dcterms:modified xsi:type="dcterms:W3CDTF">2018-10-23T06:41:30Z</dcterms:modified>
</cp:coreProperties>
</file>