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9" r:id="rId4"/>
    <p:sldId id="261" r:id="rId5"/>
    <p:sldId id="262" r:id="rId6"/>
    <p:sldId id="265" r:id="rId7"/>
    <p:sldId id="266" r:id="rId8"/>
    <p:sldId id="267" r:id="rId9"/>
    <p:sldId id="263" r:id="rId10"/>
    <p:sldId id="268" r:id="rId11"/>
    <p:sldId id="264" r:id="rId12"/>
    <p:sldId id="258" r:id="rId1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49E6A-7BC8-4B48-874A-997F2A1C845D}" type="datetimeFigureOut">
              <a:rPr lang="hr-HR" smtClean="0"/>
              <a:pPr/>
              <a:t>23.10.2018.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F0DE-4436-42AC-82C6-6C69728B90F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4AFCA84-6CFE-4C96-A40C-25CF9C8DE196}" type="datetimeFigureOut">
              <a:rPr lang="hr-HR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222DDB-3190-462A-9FD3-8AFF6B7429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37892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6C7C95-ECA0-4293-B606-4E3C79E56447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ZOO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30C97B-6367-49B5-B711-4F0B51B0E9B5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54C084-0B3D-4CB7-847A-ADD09F332E5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39D06A-F9B2-4A88-914A-50772B5BA467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DC3F378-9A45-4684-8D05-9D6DA3BEE84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3D5E58-4829-47DA-96EF-C5EFD2460C01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040A3F6-E59D-47AC-82A8-2D5FF1A2C29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265202D-656F-4F20-83CA-EBDFA0B3EC6B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CDEEEF-2A00-4132-8779-50806B18E5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2E9D36-339A-4168-83B3-E322B9F64B3B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2876BB-20C0-4F2E-B2BB-94B313882DF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A1B4D-5C85-43C3-BF16-73B829E51682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F5D4DC-C751-4984-9621-F441288CE71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8992EE7-1AC8-4DFD-850C-2D402C19AF1B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B3AFAE-0636-453A-897B-FD02DD5A79E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BD99B85-326A-4148-91F0-290402CF44A6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E5F76EE-E603-4A37-928D-B0D8EB15E44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E4DAA31-17CE-45F3-8CAC-F05D8A4AF903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5B7325-52BE-46B7-90D1-D43493DAC6E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DC94043-EFE0-432B-8954-7C7034C03548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63849E1-55B5-4577-AA82-38C069B4E05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AB116B0-CB6E-45E3-8097-D699B9079460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79AAE6-7B93-4B35-BBB5-5A4F3671C5E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2BB9FF2-5C1A-4005-865D-853689801BE6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EB1DFE-0AA6-4881-97F9-BCC88043D3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4AFCF6-D204-454E-8D9A-0CDBA4AE20F2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C4967A-6DA4-4555-B1A1-C3F84027A3A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2E244C-A0A5-490F-9838-17D10DDAA890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5C5BC1-6176-403C-AE8D-AABA202F947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325171-C5B2-4738-9189-CDBA631253EC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5D0EE45-4599-4306-BD79-B0403BA8C0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1D1E942-05C4-4F8E-8C89-2C55B508F7CA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432B458-90A5-483B-9DB4-3362EE40DD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8C28D1D-CFF8-4BBA-BFE0-F58B38BB64E0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FA52B17-1E88-4BCE-B1B3-D333561FEBF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39F9A6D-9078-4CB5-851F-D7ABC5CBE691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63AD97C-DC7D-4708-8411-0252D62905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6AC3007-C4A1-486E-8011-80F3965B9827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D6D170-6BC4-4617-9104-0AA393F88D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ED5E866-30C8-4174-B5D3-D3910B4201D9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B6083B0-1568-4915-A0D1-DA6E99F8D5B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AZOO2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43750" y="0"/>
            <a:ext cx="20002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875" y="71438"/>
            <a:ext cx="72866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85938"/>
            <a:ext cx="8229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1214422"/>
            <a:ext cx="7358082" cy="214314"/>
          </a:xfrm>
          <a:prstGeom prst="roundRect">
            <a:avLst/>
          </a:prstGeom>
          <a:gradFill flip="none" rotWithShape="1">
            <a:gsLst>
              <a:gs pos="100000">
                <a:srgbClr val="C00000">
                  <a:shade val="30000"/>
                  <a:satMod val="115000"/>
                  <a:alpha val="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58" r:id="rId7"/>
    <p:sldLayoutId id="2147483959" r:id="rId8"/>
    <p:sldLayoutId id="2147483966" r:id="rId9"/>
    <p:sldLayoutId id="2147483967" r:id="rId10"/>
    <p:sldLayoutId id="2147483968" r:id="rId11"/>
    <p:sldLayoutId id="214748396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AZOO3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0" y="0"/>
            <a:ext cx="9080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875" y="5214938"/>
            <a:ext cx="44291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Hvala!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6643686"/>
            <a:ext cx="6286512" cy="214314"/>
          </a:xfrm>
          <a:prstGeom prst="roundRect">
            <a:avLst/>
          </a:prstGeom>
          <a:gradFill flip="none" rotWithShape="1">
            <a:gsLst>
              <a:gs pos="100000">
                <a:srgbClr val="C00000">
                  <a:shade val="30000"/>
                  <a:satMod val="115000"/>
                  <a:alpha val="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23034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800" dirty="0" smtClean="0">
                <a:solidFill>
                  <a:srgbClr val="003399"/>
                </a:solidFill>
                <a:latin typeface="+mn-lt"/>
              </a:rPr>
              <a:t/>
            </a:r>
            <a:br>
              <a:rPr lang="hr-HR" sz="4800" dirty="0" smtClean="0">
                <a:solidFill>
                  <a:srgbClr val="003399"/>
                </a:solidFill>
                <a:latin typeface="+mn-lt"/>
              </a:rPr>
            </a:br>
            <a:r>
              <a:rPr lang="hr-HR" sz="4800" dirty="0" smtClean="0">
                <a:solidFill>
                  <a:srgbClr val="003399"/>
                </a:solidFill>
                <a:latin typeface="+mn-lt"/>
              </a:rPr>
              <a:t>Stručno-pedagoški </a:t>
            </a:r>
            <a:r>
              <a:rPr lang="hr-HR" sz="4800" dirty="0">
                <a:solidFill>
                  <a:srgbClr val="003399"/>
                </a:solidFill>
                <a:latin typeface="+mn-lt"/>
              </a:rPr>
              <a:t>nadzor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581525"/>
            <a:ext cx="8425185" cy="2087835"/>
          </a:xfrm>
        </p:spPr>
        <p:txBody>
          <a:bodyPr rtlCol="0">
            <a:normAutofit fontScale="25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5800" b="1" dirty="0">
                <a:solidFill>
                  <a:srgbClr val="003399"/>
                </a:solidFill>
              </a:rPr>
              <a:t> 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9600" b="1" dirty="0" err="1">
                <a:solidFill>
                  <a:srgbClr val="003399"/>
                </a:solidFill>
              </a:rPr>
              <a:t>mr</a:t>
            </a:r>
            <a:r>
              <a:rPr lang="hr-HR" sz="9600" b="1" dirty="0">
                <a:solidFill>
                  <a:srgbClr val="003399"/>
                </a:solidFill>
              </a:rPr>
              <a:t>. </a:t>
            </a:r>
            <a:r>
              <a:rPr lang="hr-HR" sz="9600" b="1" dirty="0" err="1">
                <a:solidFill>
                  <a:srgbClr val="003399"/>
                </a:solidFill>
              </a:rPr>
              <a:t>sc</a:t>
            </a:r>
            <a:r>
              <a:rPr lang="hr-HR" sz="9600" b="1" dirty="0">
                <a:solidFill>
                  <a:srgbClr val="003399"/>
                </a:solidFill>
              </a:rPr>
              <a:t>. Gea Cetinić, </a:t>
            </a:r>
            <a:endParaRPr lang="hr-HR" sz="9600" b="1" dirty="0" smtClean="0">
              <a:solidFill>
                <a:srgbClr val="003399"/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9600" b="1" dirty="0" smtClean="0">
                <a:solidFill>
                  <a:srgbClr val="003399"/>
                </a:solidFill>
              </a:rPr>
              <a:t>voditeljica </a:t>
            </a:r>
            <a:r>
              <a:rPr lang="hr-HR" sz="9600" b="1" dirty="0">
                <a:solidFill>
                  <a:srgbClr val="003399"/>
                </a:solidFill>
              </a:rPr>
              <a:t>Odjela za stručno-pedagoški </a:t>
            </a:r>
            <a:r>
              <a:rPr lang="hr-HR" sz="9600" b="1" dirty="0" smtClean="0">
                <a:solidFill>
                  <a:srgbClr val="003399"/>
                </a:solidFill>
              </a:rPr>
              <a:t>nadzor,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9600" b="1" dirty="0" smtClean="0">
                <a:solidFill>
                  <a:srgbClr val="003399"/>
                </a:solidFill>
              </a:rPr>
              <a:t>viša savjetnica za hrvatski jezik</a:t>
            </a:r>
            <a:endParaRPr lang="hr-HR" sz="9600" b="1" dirty="0">
              <a:solidFill>
                <a:srgbClr val="003399"/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6000" b="1" dirty="0">
                <a:solidFill>
                  <a:srgbClr val="003399"/>
                </a:solidFill>
              </a:rPr>
              <a:t/>
            </a:r>
            <a:br>
              <a:rPr lang="hr-HR" sz="6000" b="1" dirty="0">
                <a:solidFill>
                  <a:srgbClr val="003399"/>
                </a:solidFill>
              </a:rPr>
            </a:br>
            <a:r>
              <a:rPr lang="hr-HR" b="1" dirty="0">
                <a:solidFill>
                  <a:srgbClr val="003399"/>
                </a:solidFill>
              </a:rPr>
              <a:t/>
            </a:r>
            <a:br>
              <a:rPr lang="hr-HR" b="1" dirty="0">
                <a:solidFill>
                  <a:srgbClr val="003399"/>
                </a:solidFill>
              </a:rPr>
            </a:br>
            <a:r>
              <a:rPr lang="hr-HR" sz="6200" b="1" dirty="0">
                <a:solidFill>
                  <a:srgbClr val="003399"/>
                </a:solidFill>
              </a:rPr>
              <a:t> </a:t>
            </a:r>
            <a:r>
              <a:rPr lang="hr-HR" sz="6200" b="1" dirty="0" smtClean="0">
                <a:solidFill>
                  <a:srgbClr val="003399"/>
                </a:solidFill>
              </a:rPr>
              <a:t>                                                                                                                                      </a:t>
            </a:r>
            <a:r>
              <a:rPr lang="hr-HR" sz="8000" b="1" dirty="0" smtClean="0">
                <a:solidFill>
                  <a:srgbClr val="003399"/>
                </a:solidFill>
              </a:rPr>
              <a:t>23. listopada 2018</a:t>
            </a:r>
            <a:r>
              <a:rPr lang="hr-HR" sz="6200" b="1" dirty="0" smtClean="0">
                <a:solidFill>
                  <a:srgbClr val="002060"/>
                </a:solidFill>
              </a:rPr>
              <a:t>.</a:t>
            </a:r>
            <a:endParaRPr lang="hr-HR" sz="6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71438"/>
            <a:ext cx="7177980" cy="1143000"/>
          </a:xfrm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dirty="0" smtClean="0">
                <a:solidFill>
                  <a:srgbClr val="00B0F0"/>
                </a:solidFill>
                <a:latin typeface="+mn-lt"/>
              </a:rPr>
              <a:t> Prijedlog </a:t>
            </a:r>
            <a:r>
              <a:rPr lang="hr-HR" sz="4000" dirty="0">
                <a:solidFill>
                  <a:srgbClr val="00B0F0"/>
                </a:solidFill>
                <a:latin typeface="+mn-lt"/>
              </a:rPr>
              <a:t>mjera</a:t>
            </a:r>
          </a:p>
        </p:txBody>
      </p:sp>
      <p:sp>
        <p:nvSpPr>
          <p:cNvPr id="34819" name="Rezervirano mjesto sadržaja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002213"/>
          </a:xfrm>
        </p:spPr>
        <p:txBody>
          <a:bodyPr/>
          <a:lstStyle/>
          <a:p>
            <a:r>
              <a:rPr lang="hr-HR" sz="3600" b="1" dirty="0">
                <a:solidFill>
                  <a:srgbClr val="003399"/>
                </a:solidFill>
              </a:rPr>
              <a:t>U skladu s razmatranjem utvrđenoga stanja:</a:t>
            </a:r>
          </a:p>
          <a:p>
            <a:pPr>
              <a:buFont typeface="Arial" charset="0"/>
              <a:buNone/>
            </a:pPr>
            <a:r>
              <a:rPr lang="hr-HR" sz="3600" b="1" dirty="0">
                <a:solidFill>
                  <a:srgbClr val="003399"/>
                </a:solidFill>
              </a:rPr>
              <a:t>    nepravilnost – mjera – nositelj</a:t>
            </a:r>
          </a:p>
          <a:p>
            <a:pPr>
              <a:buFont typeface="Arial" charset="0"/>
              <a:buNone/>
            </a:pPr>
            <a:endParaRPr lang="hr-HR" sz="800" b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Mjere i rokovi – </a:t>
            </a:r>
            <a:r>
              <a:rPr lang="hr-HR" sz="3600" b="1" i="1" dirty="0">
                <a:solidFill>
                  <a:srgbClr val="003399"/>
                </a:solidFill>
              </a:rPr>
              <a:t>upućujući</a:t>
            </a:r>
          </a:p>
          <a:p>
            <a:pPr>
              <a:buFont typeface="Arial" charset="0"/>
              <a:buNone/>
            </a:pPr>
            <a:endParaRPr lang="hr-HR" sz="800" b="1" i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Prijedlog mjera – </a:t>
            </a:r>
            <a:r>
              <a:rPr lang="hr-HR" sz="3600" b="1" i="1" dirty="0">
                <a:solidFill>
                  <a:srgbClr val="003399"/>
                </a:solidFill>
              </a:rPr>
              <a:t>izvršiv</a:t>
            </a:r>
          </a:p>
          <a:p>
            <a:pPr>
              <a:buFont typeface="Arial" charset="0"/>
              <a:buNone/>
            </a:pPr>
            <a:endParaRPr lang="hr-HR" sz="800" b="1" i="1" dirty="0">
              <a:solidFill>
                <a:srgbClr val="003399"/>
              </a:solidFill>
            </a:endParaRPr>
          </a:p>
          <a:p>
            <a:r>
              <a:rPr lang="hr-HR" sz="3600" b="1" dirty="0" smtClean="0">
                <a:solidFill>
                  <a:srgbClr val="003399"/>
                </a:solidFill>
              </a:rPr>
              <a:t>Izvješće </a:t>
            </a:r>
            <a:r>
              <a:rPr lang="hr-HR" sz="3600" b="1" dirty="0">
                <a:solidFill>
                  <a:srgbClr val="003399"/>
                </a:solidFill>
              </a:rPr>
              <a:t>stručne službe škole o </a:t>
            </a:r>
          </a:p>
          <a:p>
            <a:pPr>
              <a:buFont typeface="Arial" charset="0"/>
              <a:buNone/>
            </a:pPr>
            <a:r>
              <a:rPr lang="hr-HR" sz="3600" b="1" dirty="0">
                <a:solidFill>
                  <a:srgbClr val="003399"/>
                </a:solidFill>
              </a:rPr>
              <a:t>   provedenim </a:t>
            </a:r>
            <a:r>
              <a:rPr lang="hr-HR" sz="3600" b="1" dirty="0" smtClean="0">
                <a:solidFill>
                  <a:srgbClr val="003399"/>
                </a:solidFill>
              </a:rPr>
              <a:t>mjerama</a:t>
            </a:r>
          </a:p>
          <a:p>
            <a:pPr>
              <a:buFont typeface="Arial" pitchFamily="34" charset="0"/>
              <a:buChar char="•"/>
            </a:pPr>
            <a:r>
              <a:rPr lang="hr-HR" sz="3600" b="1" dirty="0" smtClean="0">
                <a:solidFill>
                  <a:srgbClr val="003399"/>
                </a:solidFill>
              </a:rPr>
              <a:t>Rok za dostavljanje izvješća o provedbi mjera</a:t>
            </a:r>
          </a:p>
          <a:p>
            <a:pPr>
              <a:buFont typeface="Arial" charset="0"/>
              <a:buNone/>
            </a:pPr>
            <a:endParaRPr lang="hr-HR" sz="3600" b="1" dirty="0" smtClean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endParaRPr lang="hr-HR" sz="3600" b="1" dirty="0">
              <a:solidFill>
                <a:srgbClr val="003399"/>
              </a:solidFill>
            </a:endParaRPr>
          </a:p>
          <a:p>
            <a:endParaRPr lang="hr-HR" sz="3600" b="1" i="1" dirty="0">
              <a:solidFill>
                <a:srgbClr val="003399"/>
              </a:solidFill>
            </a:endParaRPr>
          </a:p>
          <a:p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" y="6741366"/>
            <a:ext cx="5076056" cy="11663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107504" y="1"/>
            <a:ext cx="8712646" cy="917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r-HR" sz="3600" b="1" dirty="0">
                <a:solidFill>
                  <a:srgbClr val="003399"/>
                </a:solidFill>
                <a:latin typeface="+mn-lt"/>
              </a:rPr>
              <a:t> 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Mjera za provedbu inspekcijskoga postupka </a:t>
            </a:r>
            <a:r>
              <a:rPr lang="hr-HR" sz="2800" b="1" dirty="0">
                <a:solidFill>
                  <a:srgbClr val="003399"/>
                </a:solidFill>
              </a:rPr>
              <a:t>–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prijedlog prosvjetnoj inspekciji za donošenje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naredbe i zabrane</a:t>
            </a:r>
          </a:p>
          <a:p>
            <a:pPr>
              <a:defRPr/>
            </a:pPr>
            <a:r>
              <a:rPr lang="hr-HR" sz="2400" b="1" dirty="0">
                <a:solidFill>
                  <a:srgbClr val="003399"/>
                </a:solidFill>
                <a:latin typeface="+mn-lt"/>
              </a:rPr>
              <a:t>       </a:t>
            </a:r>
            <a:r>
              <a:rPr lang="hr-HR" sz="2400" dirty="0">
                <a:solidFill>
                  <a:srgbClr val="003399"/>
                </a:solidFill>
                <a:latin typeface="+mn-lt"/>
              </a:rPr>
              <a:t>(</a:t>
            </a:r>
            <a:r>
              <a:rPr lang="hr-HR" sz="2400" i="1" dirty="0">
                <a:solidFill>
                  <a:srgbClr val="003399"/>
                </a:solidFill>
                <a:latin typeface="+mn-lt"/>
              </a:rPr>
              <a:t>Nalaz o stručno-pedagoškom nadzoru ima dokaznu  </a:t>
            </a:r>
          </a:p>
          <a:p>
            <a:pPr>
              <a:defRPr/>
            </a:pPr>
            <a:r>
              <a:rPr lang="hr-HR" sz="2400" i="1" dirty="0">
                <a:solidFill>
                  <a:srgbClr val="003399"/>
                </a:solidFill>
                <a:latin typeface="+mn-lt"/>
              </a:rPr>
              <a:t>        snagu u inspekcijskom postupku, Zakon o stručno-</a:t>
            </a:r>
          </a:p>
          <a:p>
            <a:pPr>
              <a:defRPr/>
            </a:pPr>
            <a:r>
              <a:rPr lang="hr-HR" sz="2400" i="1" dirty="0">
                <a:solidFill>
                  <a:srgbClr val="003399"/>
                </a:solidFill>
                <a:latin typeface="+mn-lt"/>
              </a:rPr>
              <a:t>         pedagoškom nadzoru)</a:t>
            </a:r>
          </a:p>
          <a:p>
            <a:pPr>
              <a:defRPr/>
            </a:pPr>
            <a:endParaRPr lang="hr-HR" sz="1000" b="1" i="1" dirty="0">
              <a:solidFill>
                <a:srgbClr val="003399"/>
              </a:solidFill>
              <a:latin typeface="+mn-lt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hr-HR" sz="3600" b="1" dirty="0" smtClean="0">
                <a:solidFill>
                  <a:srgbClr val="003399"/>
                </a:solidFill>
                <a:latin typeface="+mn-lt"/>
              </a:rPr>
              <a:t> 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Primjedbe na nalaz</a:t>
            </a:r>
          </a:p>
          <a:p>
            <a:pPr>
              <a:defRPr/>
            </a:pPr>
            <a:r>
              <a:rPr lang="hr-HR" sz="3200" b="1" dirty="0">
                <a:solidFill>
                  <a:srgbClr val="003399"/>
                </a:solidFill>
              </a:rPr>
              <a:t>     </a:t>
            </a:r>
            <a:r>
              <a:rPr lang="hr-HR" sz="2800" b="1" dirty="0">
                <a:solidFill>
                  <a:srgbClr val="003399"/>
                </a:solidFill>
              </a:rPr>
              <a:t>-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 učitelj/nastavnik, stručni suradnik, odgojitelj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  čiji je rad bio predmet nadzora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</a:t>
            </a:r>
            <a:r>
              <a:rPr lang="hr-HR" sz="3200" b="1" dirty="0">
                <a:solidFill>
                  <a:srgbClr val="003399"/>
                </a:solidFill>
                <a:latin typeface="+mn-lt"/>
              </a:rPr>
              <a:t>-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 ravnatelj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</a:t>
            </a:r>
            <a:r>
              <a:rPr lang="hr-HR" sz="3200" b="1" dirty="0">
                <a:solidFill>
                  <a:srgbClr val="003399"/>
                </a:solidFill>
                <a:latin typeface="+mn-lt"/>
              </a:rPr>
              <a:t>-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 učiteljsko/nastavničko/odgojiteljsko vijeće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- primjedbe na nalaz – </a:t>
            </a:r>
            <a:r>
              <a:rPr lang="hr-HR" sz="2800" b="1" i="1" dirty="0">
                <a:solidFill>
                  <a:srgbClr val="003399"/>
                </a:solidFill>
                <a:latin typeface="+mn-lt"/>
              </a:rPr>
              <a:t>Ministarstvu </a:t>
            </a:r>
            <a:r>
              <a:rPr lang="hr-HR" sz="2800" b="1" i="1" dirty="0" smtClean="0">
                <a:solidFill>
                  <a:srgbClr val="003399"/>
                </a:solidFill>
                <a:latin typeface="+mn-lt"/>
              </a:rPr>
              <a:t>znanosti i </a:t>
            </a:r>
          </a:p>
          <a:p>
            <a:pPr>
              <a:defRPr/>
            </a:pPr>
            <a:r>
              <a:rPr lang="hr-HR" sz="2800" b="1" i="1" dirty="0" smtClean="0">
                <a:solidFill>
                  <a:srgbClr val="003399"/>
                </a:solidFill>
                <a:latin typeface="+mn-lt"/>
              </a:rPr>
              <a:t>         obrazovanja</a:t>
            </a:r>
            <a:endParaRPr lang="hr-HR" sz="2400" b="1" i="1" dirty="0" smtClean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       </a:t>
            </a: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r>
              <a:rPr lang="hr-HR" sz="3200" b="1" dirty="0">
                <a:solidFill>
                  <a:srgbClr val="003399"/>
                </a:solidFill>
                <a:latin typeface="+mn-lt"/>
              </a:rPr>
              <a:t>     </a:t>
            </a:r>
            <a:endParaRPr lang="hr-HR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71438"/>
            <a:ext cx="717798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>
                <a:latin typeface="+mn-lt"/>
              </a:rPr>
              <a:t>Sadržaj</a:t>
            </a:r>
          </a:p>
        </p:txBody>
      </p:sp>
      <p:sp>
        <p:nvSpPr>
          <p:cNvPr id="25603" name="Content Placeholder 4"/>
          <p:cNvSpPr>
            <a:spLocks noGrp="1"/>
          </p:cNvSpPr>
          <p:nvPr>
            <p:ph idx="1"/>
          </p:nvPr>
        </p:nvSpPr>
        <p:spPr>
          <a:xfrm>
            <a:off x="251520" y="1412777"/>
            <a:ext cx="8352928" cy="5230912"/>
          </a:xfrm>
        </p:spPr>
        <p:txBody>
          <a:bodyPr/>
          <a:lstStyle/>
          <a:p>
            <a:pPr eaLnBrk="1" hangingPunct="1"/>
            <a:r>
              <a:rPr lang="hr-HR" sz="3600" b="1" dirty="0" smtClean="0">
                <a:solidFill>
                  <a:srgbClr val="003399"/>
                </a:solidFill>
              </a:rPr>
              <a:t>Polazišta/podnositelji podneska</a:t>
            </a:r>
            <a:endParaRPr lang="hr-HR" sz="3600" b="1" dirty="0">
              <a:solidFill>
                <a:srgbClr val="003399"/>
              </a:solidFill>
            </a:endParaRPr>
          </a:p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Pripremne aktivnosti </a:t>
            </a:r>
          </a:p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Provedba stručno-pedagoškoga nadzora </a:t>
            </a:r>
            <a:r>
              <a:rPr lang="hr-HR" sz="3600" b="1" dirty="0" smtClean="0">
                <a:solidFill>
                  <a:srgbClr val="003399"/>
                </a:solidFill>
              </a:rPr>
              <a:t>u odgojno-obrazovnoj ustanovi</a:t>
            </a:r>
          </a:p>
          <a:p>
            <a:pPr eaLnBrk="1" hangingPunct="1"/>
            <a:r>
              <a:rPr lang="hr-HR" sz="3600" b="1" dirty="0" smtClean="0">
                <a:solidFill>
                  <a:srgbClr val="003399"/>
                </a:solidFill>
              </a:rPr>
              <a:t>Protokol</a:t>
            </a:r>
            <a:endParaRPr lang="hr-HR" sz="3600" b="1" dirty="0">
              <a:solidFill>
                <a:srgbClr val="003399"/>
              </a:solidFill>
            </a:endParaRPr>
          </a:p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Pisanje nalaza</a:t>
            </a:r>
          </a:p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Prijedlog mjera</a:t>
            </a:r>
          </a:p>
          <a:p>
            <a:pPr eaLnBrk="1" hangingPunct="1">
              <a:buFont typeface="Arial" charset="0"/>
              <a:buBlip>
                <a:blip r:embed="rId2"/>
              </a:buBlip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dirty="0">
                <a:latin typeface="+mn-lt"/>
              </a:rPr>
              <a:t>Pripremne aktivnosti</a:t>
            </a:r>
          </a:p>
        </p:txBody>
      </p:sp>
      <p:sp>
        <p:nvSpPr>
          <p:cNvPr id="27651" name="Rezervirano mjesto sadržaja 2"/>
          <p:cNvSpPr>
            <a:spLocks noGrp="1"/>
          </p:cNvSpPr>
          <p:nvPr>
            <p:ph idx="1"/>
          </p:nvPr>
        </p:nvSpPr>
        <p:spPr>
          <a:xfrm>
            <a:off x="0" y="1412776"/>
            <a:ext cx="9144001" cy="5230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>
                <a:solidFill>
                  <a:srgbClr val="003399"/>
                </a:solidFill>
              </a:rPr>
              <a:t>Analiza </a:t>
            </a:r>
            <a:r>
              <a:rPr lang="hr-HR" b="1" dirty="0" smtClean="0">
                <a:solidFill>
                  <a:srgbClr val="003399"/>
                </a:solidFill>
              </a:rPr>
              <a:t>podneska, zahtjeva ravnatelja, priprema plana provedbe nadzora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>
                <a:solidFill>
                  <a:srgbClr val="003399"/>
                </a:solidFill>
              </a:rPr>
              <a:t>Uvid u prethodnu dokumentaciju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10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>
                <a:solidFill>
                  <a:srgbClr val="003399"/>
                </a:solidFill>
              </a:rPr>
              <a:t>Dogovor i </a:t>
            </a:r>
            <a:r>
              <a:rPr lang="hr-HR" b="1" dirty="0" smtClean="0">
                <a:solidFill>
                  <a:srgbClr val="003399"/>
                </a:solidFill>
              </a:rPr>
              <a:t>usuglašavanje, razmjena obavijesti</a:t>
            </a:r>
            <a:endParaRPr lang="hr-HR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hr-HR" sz="8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 smtClean="0">
                <a:solidFill>
                  <a:srgbClr val="003399"/>
                </a:solidFill>
              </a:rPr>
              <a:t>Suglasnost</a:t>
            </a:r>
            <a:endParaRPr lang="hr-HR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10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>
                <a:solidFill>
                  <a:srgbClr val="003399"/>
                </a:solidFill>
              </a:rPr>
              <a:t>Komunikacija s ravnateljem/ravnateljicom škole i stručnim suradnicima (telefonski i e-poštom):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10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b="1" dirty="0">
                <a:solidFill>
                  <a:srgbClr val="003399"/>
                </a:solidFill>
              </a:rPr>
              <a:t>    - prikupljanje važnih podataka </a:t>
            </a:r>
            <a:r>
              <a:rPr lang="hr-HR" b="1" dirty="0" smtClean="0">
                <a:solidFill>
                  <a:srgbClr val="003399"/>
                </a:solidFill>
              </a:rPr>
              <a:t>(očitovanje)</a:t>
            </a:r>
            <a:endParaRPr lang="hr-HR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</a:t>
            </a:r>
            <a:r>
              <a:rPr lang="hr-HR" b="1" dirty="0">
                <a:solidFill>
                  <a:srgbClr val="003399"/>
                </a:solidFill>
              </a:rPr>
              <a:t>- pravodobna najava nadzora                           </a:t>
            </a:r>
            <a:r>
              <a:rPr lang="hr-HR" b="1" dirty="0" smtClean="0">
                <a:solidFill>
                  <a:srgbClr val="003399"/>
                </a:solidFill>
              </a:rPr>
              <a:t>                        - mogućnost </a:t>
            </a:r>
            <a:r>
              <a:rPr lang="hr-HR" b="1" dirty="0">
                <a:solidFill>
                  <a:srgbClr val="003399"/>
                </a:solidFill>
              </a:rPr>
              <a:t>nenajavljenog </a:t>
            </a:r>
            <a:r>
              <a:rPr lang="hr-HR" b="1" dirty="0" smtClean="0">
                <a:solidFill>
                  <a:srgbClr val="003399"/>
                </a:solidFill>
              </a:rPr>
              <a:t>nadzora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75" y="71438"/>
            <a:ext cx="8893621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4000" dirty="0"/>
              <a:t>Provedba stručno-pedagoškoga nadzora </a:t>
            </a:r>
          </a:p>
        </p:txBody>
      </p:sp>
      <p:sp>
        <p:nvSpPr>
          <p:cNvPr id="28675" name="Rezervirano mjesto sadržaja 2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b="1" dirty="0">
                <a:solidFill>
                  <a:srgbClr val="00B0F0"/>
                </a:solidFill>
              </a:rPr>
              <a:t> </a:t>
            </a:r>
            <a:r>
              <a:rPr lang="hr-HR" b="1" dirty="0">
                <a:solidFill>
                  <a:srgbClr val="00B0F0"/>
                </a:solidFill>
                <a:latin typeface="+mj-lt"/>
              </a:rPr>
              <a:t>Uvid u pedagošku evidenciju i dokumentaciju:</a:t>
            </a:r>
          </a:p>
          <a:p>
            <a:r>
              <a:rPr lang="hr-HR" b="1" u="sng" dirty="0" err="1" smtClean="0">
                <a:solidFill>
                  <a:srgbClr val="003399"/>
                </a:solidFill>
              </a:rPr>
              <a:t>Osobnik</a:t>
            </a:r>
            <a:r>
              <a:rPr lang="hr-HR" b="1" dirty="0" smtClean="0">
                <a:solidFill>
                  <a:srgbClr val="003399"/>
                </a:solidFill>
              </a:rPr>
              <a:t> odgajatelja, učitelja/nastavnika</a:t>
            </a:r>
            <a:r>
              <a:rPr lang="hr-HR" b="1" dirty="0">
                <a:solidFill>
                  <a:srgbClr val="003399"/>
                </a:solidFill>
              </a:rPr>
              <a:t>, stručnog </a:t>
            </a:r>
            <a:r>
              <a:rPr lang="hr-HR" b="1" dirty="0" smtClean="0">
                <a:solidFill>
                  <a:srgbClr val="003399"/>
                </a:solidFill>
              </a:rPr>
              <a:t>suradnika: </a:t>
            </a:r>
            <a:endParaRPr lang="hr-HR" b="1" dirty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diploma, potvrde o stručnom usavršavanju, tjedno </a:t>
            </a:r>
            <a:r>
              <a:rPr lang="hr-HR" b="1" dirty="0" smtClean="0">
                <a:solidFill>
                  <a:srgbClr val="003399"/>
                </a:solidFill>
              </a:rPr>
              <a:t>zaduženje…</a:t>
            </a:r>
            <a:endParaRPr lang="hr-HR" b="1" dirty="0">
              <a:solidFill>
                <a:srgbClr val="003399"/>
              </a:solidFill>
            </a:endParaRPr>
          </a:p>
          <a:p>
            <a:r>
              <a:rPr lang="hr-HR" b="1" u="sng" dirty="0">
                <a:solidFill>
                  <a:srgbClr val="003399"/>
                </a:solidFill>
              </a:rPr>
              <a:t>Organizacija i planiranje nastave</a:t>
            </a:r>
            <a:r>
              <a:rPr lang="hr-HR" b="1" dirty="0">
                <a:solidFill>
                  <a:srgbClr val="003399"/>
                </a:solidFill>
              </a:rPr>
              <a:t>: 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izvedbeni planovi, pripremanje za nastavu, dnevnik rada – ostvarivanje nastavnoga programa – sadržaj i način upisivanja nastavnih jedinica u dnevnik 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dirty="0" smtClean="0">
                <a:solidFill>
                  <a:srgbClr val="00B0F0"/>
                </a:solidFill>
              </a:rPr>
              <a:t> Praćenje </a:t>
            </a:r>
            <a:r>
              <a:rPr lang="hr-HR" sz="4000" dirty="0">
                <a:solidFill>
                  <a:srgbClr val="00B0F0"/>
                </a:solidFill>
              </a:rPr>
              <a:t>i ocjenjivanje učenika</a:t>
            </a:r>
          </a:p>
        </p:txBody>
      </p:sp>
      <p:sp>
        <p:nvSpPr>
          <p:cNvPr id="29699" name="Rezervirano mjesto sadržaja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1345"/>
          </a:xfrm>
        </p:spPr>
        <p:txBody>
          <a:bodyPr/>
          <a:lstStyle/>
          <a:p>
            <a:r>
              <a:rPr lang="hr-HR" b="1" dirty="0" err="1">
                <a:solidFill>
                  <a:srgbClr val="003399"/>
                </a:solidFill>
              </a:rPr>
              <a:t>Vremenik</a:t>
            </a:r>
            <a:r>
              <a:rPr lang="hr-HR" b="1" dirty="0">
                <a:solidFill>
                  <a:srgbClr val="003399"/>
                </a:solidFill>
              </a:rPr>
              <a:t> pisanih provjera znanja</a:t>
            </a:r>
          </a:p>
          <a:p>
            <a:r>
              <a:rPr lang="hr-HR" b="1" dirty="0">
                <a:solidFill>
                  <a:srgbClr val="003399"/>
                </a:solidFill>
              </a:rPr>
              <a:t>Mjerila vrednovanja učenika na razini škole, 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sastavnice i postupci ocjenjivanja </a:t>
            </a:r>
          </a:p>
          <a:p>
            <a:r>
              <a:rPr lang="hr-HR" b="1" dirty="0">
                <a:solidFill>
                  <a:srgbClr val="003399"/>
                </a:solidFill>
              </a:rPr>
              <a:t>Pregled imenika učenika: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</a:t>
            </a:r>
            <a:r>
              <a:rPr lang="hr-HR" b="1" dirty="0" smtClean="0">
                <a:solidFill>
                  <a:srgbClr val="003399"/>
                </a:solidFill>
              </a:rPr>
              <a:t>- </a:t>
            </a:r>
            <a:r>
              <a:rPr lang="hr-HR" sz="2800" b="1" dirty="0" smtClean="0">
                <a:solidFill>
                  <a:srgbClr val="003399"/>
                </a:solidFill>
              </a:rPr>
              <a:t>vremenski </a:t>
            </a:r>
            <a:r>
              <a:rPr lang="hr-HR" sz="2800" b="1" dirty="0">
                <a:solidFill>
                  <a:srgbClr val="003399"/>
                </a:solidFill>
              </a:rPr>
              <a:t>raspored ocjenjivanja, usmeno provjeravanje, </a:t>
            </a:r>
            <a:r>
              <a:rPr lang="hr-HR" sz="2800" b="1" dirty="0" smtClean="0">
                <a:solidFill>
                  <a:srgbClr val="003399"/>
                </a:solidFill>
              </a:rPr>
              <a:t>  pisano </a:t>
            </a:r>
            <a:r>
              <a:rPr lang="hr-HR" sz="2800" b="1" dirty="0">
                <a:solidFill>
                  <a:srgbClr val="003399"/>
                </a:solidFill>
              </a:rPr>
              <a:t>provjeravanje, bilješke o praćenju učenika </a:t>
            </a:r>
          </a:p>
          <a:p>
            <a:pPr>
              <a:buFont typeface="Arial" charset="0"/>
              <a:buNone/>
            </a:pPr>
            <a:r>
              <a:rPr lang="hr-HR" sz="2800" b="1" dirty="0">
                <a:solidFill>
                  <a:srgbClr val="003399"/>
                </a:solidFill>
              </a:rPr>
              <a:t>  </a:t>
            </a:r>
            <a:r>
              <a:rPr lang="hr-HR" sz="2800" b="1" dirty="0" smtClean="0">
                <a:solidFill>
                  <a:srgbClr val="003399"/>
                </a:solidFill>
              </a:rPr>
              <a:t>- </a:t>
            </a:r>
            <a:r>
              <a:rPr lang="hr-HR" sz="2800" b="1" dirty="0">
                <a:solidFill>
                  <a:srgbClr val="003399"/>
                </a:solidFill>
              </a:rPr>
              <a:t>podaci o provedenim pisanim provjerama znanja</a:t>
            </a:r>
          </a:p>
          <a:p>
            <a:pPr>
              <a:buFont typeface="Arial" charset="0"/>
              <a:buNone/>
            </a:pPr>
            <a:r>
              <a:rPr lang="hr-HR" sz="2800" b="1" dirty="0">
                <a:solidFill>
                  <a:srgbClr val="003399"/>
                </a:solidFill>
              </a:rPr>
              <a:t>  </a:t>
            </a:r>
            <a:r>
              <a:rPr lang="hr-HR" sz="2800" b="1" dirty="0" smtClean="0">
                <a:solidFill>
                  <a:srgbClr val="003399"/>
                </a:solidFill>
              </a:rPr>
              <a:t>- </a:t>
            </a:r>
            <a:r>
              <a:rPr lang="hr-HR" sz="2800" b="1" dirty="0">
                <a:solidFill>
                  <a:srgbClr val="003399"/>
                </a:solidFill>
              </a:rPr>
              <a:t>zaključna ocjena</a:t>
            </a:r>
          </a:p>
          <a:p>
            <a:pPr>
              <a:buFont typeface="Wingdings" pitchFamily="2" charset="2"/>
              <a:buChar char="Ø"/>
            </a:pPr>
            <a:r>
              <a:rPr lang="hr-HR" sz="2800" b="1" dirty="0">
                <a:solidFill>
                  <a:srgbClr val="003399"/>
                </a:solidFill>
              </a:rPr>
              <a:t>Usklađenost s </a:t>
            </a:r>
            <a:r>
              <a:rPr lang="hr-HR" sz="2800" b="1" i="1" dirty="0">
                <a:solidFill>
                  <a:srgbClr val="003399"/>
                </a:solidFill>
              </a:rPr>
              <a:t>Pravilnikom o načinima, postupcima i elementima vrednovanja učenika u OŠ i SŠ</a:t>
            </a:r>
          </a:p>
          <a:p>
            <a:pPr>
              <a:buFont typeface="Arial" charset="0"/>
              <a:buNone/>
            </a:pPr>
            <a:endParaRPr lang="hr-H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105972" cy="864096"/>
          </a:xfrm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dirty="0">
                <a:solidFill>
                  <a:srgbClr val="00B0F0"/>
                </a:solidFill>
                <a:latin typeface="+mn-lt"/>
              </a:rPr>
              <a:t> Neposredan rad s učenicima</a:t>
            </a:r>
          </a:p>
        </p:txBody>
      </p:sp>
      <p:sp>
        <p:nvSpPr>
          <p:cNvPr id="3072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340769"/>
            <a:ext cx="8964488" cy="5112567"/>
          </a:xfrm>
        </p:spPr>
        <p:txBody>
          <a:bodyPr/>
          <a:lstStyle/>
          <a:p>
            <a:r>
              <a:rPr lang="hr-HR" sz="3600" b="1" dirty="0" smtClean="0">
                <a:solidFill>
                  <a:srgbClr val="003399"/>
                </a:solidFill>
              </a:rPr>
              <a:t>Stručnost </a:t>
            </a:r>
            <a:r>
              <a:rPr lang="hr-HR" sz="3600" b="1" dirty="0">
                <a:solidFill>
                  <a:srgbClr val="003399"/>
                </a:solidFill>
              </a:rPr>
              <a:t>(stručna znanja i vještine)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Metodičko-didaktička osposobljenost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Ostvarenost planiranih ciljeva i zadataka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Uporaba nastavnih sredstava i pomagala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Komunikacija s učenicima – razredno ozračje</a:t>
            </a:r>
          </a:p>
          <a:p>
            <a:pPr>
              <a:buFont typeface="Wingdings" pitchFamily="2" charset="2"/>
              <a:buChar char="Ø"/>
            </a:pPr>
            <a:r>
              <a:rPr lang="hr-HR" sz="3600" b="1" dirty="0">
                <a:solidFill>
                  <a:srgbClr val="003399"/>
                </a:solidFill>
              </a:rPr>
              <a:t>Neposredno praćenje – aktivno, objektivno </a:t>
            </a:r>
            <a:endParaRPr lang="hr-HR" sz="3600" b="1" dirty="0" smtClean="0">
              <a:solidFill>
                <a:srgbClr val="003399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r-HR" sz="3600" b="1" u="sng" dirty="0" smtClean="0">
                <a:solidFill>
                  <a:srgbClr val="003399"/>
                </a:solidFill>
              </a:rPr>
              <a:t>Protokol</a:t>
            </a:r>
            <a:r>
              <a:rPr lang="hr-HR" sz="3600" b="1" dirty="0" smtClean="0">
                <a:solidFill>
                  <a:srgbClr val="003399"/>
                </a:solidFill>
              </a:rPr>
              <a:t> – bilješke o praćenju svih sastavnica, polazište za pisanje Nalaza</a:t>
            </a:r>
            <a:endParaRPr lang="hr-HR" sz="3600" b="1" dirty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endParaRPr lang="hr-HR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75" y="188640"/>
            <a:ext cx="9001125" cy="10081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dirty="0">
                <a:solidFill>
                  <a:srgbClr val="00B0F0"/>
                </a:solidFill>
              </a:rPr>
              <a:t> Razmatranje utvrđenog </a:t>
            </a:r>
            <a:r>
              <a:rPr lang="hr-HR" sz="4000" dirty="0" smtClean="0">
                <a:solidFill>
                  <a:srgbClr val="00B0F0"/>
                </a:solidFill>
              </a:rPr>
              <a:t>stanja</a:t>
            </a:r>
            <a:endParaRPr lang="hr-HR" sz="3600" dirty="0">
              <a:solidFill>
                <a:srgbClr val="00B0F0"/>
              </a:solidFill>
            </a:endParaRPr>
          </a:p>
        </p:txBody>
      </p:sp>
      <p:sp>
        <p:nvSpPr>
          <p:cNvPr id="31747" name="Rezervirano mjesto sadržaja 2"/>
          <p:cNvSpPr>
            <a:spLocks noGrp="1"/>
          </p:cNvSpPr>
          <p:nvPr>
            <p:ph idx="1"/>
          </p:nvPr>
        </p:nvSpPr>
        <p:spPr>
          <a:xfrm>
            <a:off x="250825" y="1484785"/>
            <a:ext cx="8641655" cy="5158904"/>
          </a:xfrm>
        </p:spPr>
        <p:txBody>
          <a:bodyPr/>
          <a:lstStyle/>
          <a:p>
            <a:pPr>
              <a:buNone/>
            </a:pPr>
            <a:r>
              <a:rPr lang="hr-HR" b="1" u="sng" dirty="0" smtClean="0">
                <a:solidFill>
                  <a:srgbClr val="003399"/>
                </a:solidFill>
              </a:rPr>
              <a:t>Savjetovanje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Razgovor </a:t>
            </a:r>
            <a:r>
              <a:rPr lang="hr-HR" b="1" dirty="0">
                <a:solidFill>
                  <a:srgbClr val="003399"/>
                </a:solidFill>
              </a:rPr>
              <a:t>s učiteljem/nastavnikom, stručnim suradnikom, ravnateljem 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Razgovor </a:t>
            </a:r>
            <a:r>
              <a:rPr lang="hr-HR" b="1" dirty="0">
                <a:solidFill>
                  <a:srgbClr val="003399"/>
                </a:solidFill>
              </a:rPr>
              <a:t>s roditeljima i/ili učenicima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Neposredno </a:t>
            </a:r>
            <a:r>
              <a:rPr lang="hr-HR" b="1" dirty="0">
                <a:solidFill>
                  <a:srgbClr val="003399"/>
                </a:solidFill>
              </a:rPr>
              <a:t>izravno iskazivanje utvrđenog stanja (ev. nepravilnosti i/ili uspješnost)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Prijedlozi </a:t>
            </a:r>
            <a:r>
              <a:rPr lang="hr-HR" b="1" dirty="0">
                <a:solidFill>
                  <a:srgbClr val="003399"/>
                </a:solidFill>
              </a:rPr>
              <a:t>za unapređivanje odgojno-obrazovnoga rada na temelju uočenih propusta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Kultura </a:t>
            </a:r>
            <a:r>
              <a:rPr lang="hr-HR" b="1" dirty="0">
                <a:solidFill>
                  <a:srgbClr val="003399"/>
                </a:solidFill>
              </a:rPr>
              <a:t>komunikacije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20880" cy="1008112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r-HR" sz="4400" dirty="0">
                <a:solidFill>
                  <a:srgbClr val="00B0F0"/>
                </a:solidFill>
                <a:latin typeface="+mn-lt"/>
              </a:rPr>
              <a:t> Pisanje </a:t>
            </a:r>
            <a:r>
              <a:rPr lang="hr-HR" sz="4400" dirty="0" smtClean="0">
                <a:solidFill>
                  <a:srgbClr val="00B0F0"/>
                </a:solidFill>
                <a:latin typeface="+mn-lt"/>
              </a:rPr>
              <a:t>nalaza  </a:t>
            </a:r>
            <a:r>
              <a:rPr lang="hr-HR" sz="4400" dirty="0">
                <a:solidFill>
                  <a:srgbClr val="00B0F0"/>
                </a:solidFill>
                <a:latin typeface="+mn-lt"/>
              </a:rPr>
              <a:t/>
            </a:r>
            <a:br>
              <a:rPr lang="hr-HR" sz="4400" dirty="0">
                <a:solidFill>
                  <a:srgbClr val="00B0F0"/>
                </a:solidFill>
                <a:latin typeface="+mn-lt"/>
              </a:rPr>
            </a:br>
            <a:r>
              <a:rPr lang="hr-HR" sz="4000" dirty="0">
                <a:solidFill>
                  <a:srgbClr val="00B0F0"/>
                </a:solidFill>
                <a:latin typeface="+mn-lt"/>
              </a:rPr>
              <a:t> </a:t>
            </a:r>
            <a:r>
              <a:rPr lang="hr-HR" sz="4000" dirty="0" smtClean="0">
                <a:solidFill>
                  <a:srgbClr val="00B0F0"/>
                </a:solidFill>
                <a:latin typeface="+mn-lt"/>
              </a:rPr>
              <a:t>    </a:t>
            </a:r>
            <a:r>
              <a:rPr lang="hr-HR" sz="4000" dirty="0" smtClean="0">
                <a:solidFill>
                  <a:srgbClr val="00B0F0"/>
                </a:solidFill>
              </a:rPr>
              <a:t>Sa</a:t>
            </a:r>
            <a:r>
              <a:rPr lang="hr-HR" sz="4000" dirty="0" smtClean="0">
                <a:solidFill>
                  <a:srgbClr val="00B0F0"/>
                </a:solidFill>
                <a:latin typeface="+mn-lt"/>
              </a:rPr>
              <a:t>stavnice</a:t>
            </a:r>
            <a:endParaRPr lang="hr-HR" sz="40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2771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12776"/>
            <a:ext cx="8496300" cy="52565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b="1" dirty="0">
                <a:solidFill>
                  <a:srgbClr val="003399"/>
                </a:solidFill>
              </a:rPr>
              <a:t>Utemeljenost stručno-pedagoškog nadzora</a:t>
            </a:r>
          </a:p>
          <a:p>
            <a:pPr>
              <a:buFont typeface="Arial" pitchFamily="34" charset="0"/>
              <a:buChar char="•"/>
            </a:pPr>
            <a:r>
              <a:rPr lang="hr-HR" b="1" dirty="0">
                <a:solidFill>
                  <a:srgbClr val="003399"/>
                </a:solidFill>
              </a:rPr>
              <a:t>Opis utvrđenoga stanja</a:t>
            </a:r>
          </a:p>
          <a:p>
            <a:r>
              <a:rPr lang="hr-HR" b="1" dirty="0">
                <a:solidFill>
                  <a:srgbClr val="003399"/>
                </a:solidFill>
              </a:rPr>
              <a:t>Prijedlog mjera za uklanjanje utvrđenih   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nepravilnosti i unapređivanje odgojno-  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obrazovnog rada</a:t>
            </a:r>
          </a:p>
          <a:p>
            <a:r>
              <a:rPr lang="hr-HR" b="1" dirty="0">
                <a:solidFill>
                  <a:srgbClr val="003399"/>
                </a:solidFill>
              </a:rPr>
              <a:t>Prijedlog mjera nadležnome tijelu uprave</a:t>
            </a:r>
          </a:p>
          <a:p>
            <a:r>
              <a:rPr lang="hr-HR" b="1" dirty="0">
                <a:solidFill>
                  <a:srgbClr val="003399"/>
                </a:solidFill>
              </a:rPr>
              <a:t>Rokovi za izvršenje predloženih mjera </a:t>
            </a:r>
          </a:p>
          <a:p>
            <a:r>
              <a:rPr lang="hr-HR" b="1" dirty="0">
                <a:solidFill>
                  <a:srgbClr val="003399"/>
                </a:solidFill>
              </a:rPr>
              <a:t>Pouka o pravnom lijeku</a:t>
            </a:r>
          </a:p>
          <a:p>
            <a:r>
              <a:rPr lang="hr-HR" b="1" dirty="0">
                <a:solidFill>
                  <a:srgbClr val="003399"/>
                </a:solidFill>
              </a:rPr>
              <a:t>Dostavljanje nalaza</a:t>
            </a:r>
          </a:p>
          <a:p>
            <a:pPr>
              <a:buFont typeface="Arial" charset="0"/>
              <a:buNone/>
            </a:pPr>
            <a:endParaRPr lang="hr-H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502649" cy="10081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b="0" dirty="0" smtClean="0">
                <a:solidFill>
                  <a:srgbClr val="00B0F0"/>
                </a:solidFill>
              </a:rPr>
              <a:t> </a:t>
            </a:r>
            <a:r>
              <a:rPr lang="hr-HR" sz="4000" dirty="0" smtClean="0">
                <a:solidFill>
                  <a:srgbClr val="00B0F0"/>
                </a:solidFill>
              </a:rPr>
              <a:t>Pisanje nalaza  </a:t>
            </a:r>
            <a:r>
              <a:rPr lang="hr-HR" sz="4000" dirty="0">
                <a:solidFill>
                  <a:srgbClr val="00B0F0"/>
                </a:solidFill>
              </a:rPr>
              <a:t/>
            </a:r>
            <a:br>
              <a:rPr lang="hr-HR" sz="4000" dirty="0">
                <a:solidFill>
                  <a:srgbClr val="00B0F0"/>
                </a:solidFill>
              </a:rPr>
            </a:br>
            <a:r>
              <a:rPr lang="hr-HR" sz="4000" dirty="0" smtClean="0">
                <a:solidFill>
                  <a:srgbClr val="00B0F0"/>
                </a:solidFill>
              </a:rPr>
              <a:t>     Z</a:t>
            </a:r>
            <a:r>
              <a:rPr lang="hr-HR" sz="3600" dirty="0" smtClean="0">
                <a:solidFill>
                  <a:srgbClr val="00B0F0"/>
                </a:solidFill>
              </a:rPr>
              <a:t>načajke</a:t>
            </a:r>
            <a:endParaRPr lang="hr-HR" sz="3600" dirty="0">
              <a:solidFill>
                <a:srgbClr val="00B0F0"/>
              </a:solidFill>
            </a:endParaRPr>
          </a:p>
        </p:txBody>
      </p:sp>
      <p:sp>
        <p:nvSpPr>
          <p:cNvPr id="33795" name="Rezervirano mjesto sadržaja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824983"/>
          </a:xfrm>
        </p:spPr>
        <p:txBody>
          <a:bodyPr/>
          <a:lstStyle/>
          <a:p>
            <a:r>
              <a:rPr lang="hr-HR" sz="3600" b="1" dirty="0">
                <a:solidFill>
                  <a:srgbClr val="003399"/>
                </a:solidFill>
              </a:rPr>
              <a:t>Utemeljen na utvrđenim činjenicama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U skladu s razmatranjem utvrđenoga stanja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Jasno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Razumljivo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Argumentirano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Nedvosmisleno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Objektivno</a:t>
            </a:r>
          </a:p>
          <a:p>
            <a:pPr>
              <a:buFont typeface="Arial" charset="0"/>
              <a:buNone/>
            </a:pPr>
            <a:endParaRPr lang="hr-HR" sz="1200" b="1" dirty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477</Words>
  <Application>Microsoft Office PowerPoint</Application>
  <PresentationFormat>Prikaz na zaslonu (4:3)</PresentationFormat>
  <Paragraphs>109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slajdova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 Stručno-pedagoški nadzor</vt:lpstr>
      <vt:lpstr>Sadržaj</vt:lpstr>
      <vt:lpstr>Pripremne aktivnosti</vt:lpstr>
      <vt:lpstr>Provedba stručno-pedagoškoga nadzora </vt:lpstr>
      <vt:lpstr> Praćenje i ocjenjivanje učenika</vt:lpstr>
      <vt:lpstr> Neposredan rad s učenicima</vt:lpstr>
      <vt:lpstr> Razmatranje utvrđenog stanja</vt:lpstr>
      <vt:lpstr> Pisanje nalaza        Sastavnice</vt:lpstr>
      <vt:lpstr> Pisanje nalaza        Značajke</vt:lpstr>
      <vt:lpstr> Prijedlog mjera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Željka</dc:creator>
  <cp:lastModifiedBy>Korisnik1</cp:lastModifiedBy>
  <cp:revision>149</cp:revision>
  <dcterms:created xsi:type="dcterms:W3CDTF">2009-04-06T10:41:54Z</dcterms:created>
  <dcterms:modified xsi:type="dcterms:W3CDTF">2018-10-23T06:40:47Z</dcterms:modified>
</cp:coreProperties>
</file>